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4" r:id="rId9"/>
    <p:sldId id="283" r:id="rId10"/>
    <p:sldId id="265" r:id="rId11"/>
    <p:sldId id="266" r:id="rId12"/>
    <p:sldId id="267" r:id="rId13"/>
    <p:sldId id="268" r:id="rId14"/>
    <p:sldId id="269" r:id="rId15"/>
    <p:sldId id="270" r:id="rId16"/>
    <p:sldId id="271" r:id="rId17"/>
    <p:sldId id="280" r:id="rId18"/>
    <p:sldId id="272" r:id="rId19"/>
    <p:sldId id="273" r:id="rId20"/>
    <p:sldId id="274" r:id="rId21"/>
    <p:sldId id="282" r:id="rId22"/>
    <p:sldId id="278" r:id="rId23"/>
    <p:sldId id="275" r:id="rId24"/>
    <p:sldId id="281" r:id="rId25"/>
  </p:sldIdLst>
  <p:sldSz cx="9144000" cy="5143500" type="screen16x9"/>
  <p:notesSz cx="6858000" cy="9144000"/>
  <p:embeddedFontLs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9C6"/>
    <a:srgbClr val="D9E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197"/>
  </p:normalViewPr>
  <p:slideViewPr>
    <p:cSldViewPr snapToGrid="0">
      <p:cViewPr varScale="1">
        <p:scale>
          <a:sx n="124" d="100"/>
          <a:sy n="124" d="100"/>
        </p:scale>
        <p:origin x="176" y="8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Libraries in the United States</c:v>
                </c:pt>
              </c:strCache>
            </c:strRef>
          </c:tx>
          <c:dPt>
            <c:idx val="0"/>
            <c:bubble3D val="0"/>
            <c:explosion val="19"/>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A314-364F-A28C-168218817DD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565-1B48-8C28-C7A06D6EBB0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2-A314-364F-A28C-168218817DD5}"/>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A565-1B48-8C28-C7A06D6EBB08}"/>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A565-1B48-8C28-C7A06D6EBB08}"/>
              </c:ext>
            </c:extLst>
          </c:dPt>
          <c:dPt>
            <c:idx val="5"/>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B-A565-1B48-8C28-C7A06D6EBB08}"/>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59C6"/>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A314-364F-A28C-168218817DD5}"/>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A314-364F-A28C-168218817DD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Public</c:v>
                </c:pt>
                <c:pt idx="1">
                  <c:v>Academic</c:v>
                </c:pt>
                <c:pt idx="2">
                  <c:v>School</c:v>
                </c:pt>
                <c:pt idx="3">
                  <c:v>Special</c:v>
                </c:pt>
                <c:pt idx="4">
                  <c:v>Armed Forces</c:v>
                </c:pt>
                <c:pt idx="5">
                  <c:v>Government</c:v>
                </c:pt>
              </c:strCache>
            </c:strRef>
          </c:cat>
          <c:val>
            <c:numRef>
              <c:f>Sheet1!$B$2:$B$7</c:f>
              <c:numCache>
                <c:formatCode>General</c:formatCode>
                <c:ptCount val="6"/>
                <c:pt idx="0">
                  <c:v>17278</c:v>
                </c:pt>
                <c:pt idx="1">
                  <c:v>3697</c:v>
                </c:pt>
                <c:pt idx="2">
                  <c:v>98506</c:v>
                </c:pt>
                <c:pt idx="3">
                  <c:v>4396</c:v>
                </c:pt>
                <c:pt idx="4">
                  <c:v>225</c:v>
                </c:pt>
                <c:pt idx="5">
                  <c:v>801</c:v>
                </c:pt>
              </c:numCache>
            </c:numRef>
          </c:val>
          <c:extLst>
            <c:ext xmlns:c16="http://schemas.microsoft.com/office/drawing/2014/chart" uri="{C3380CC4-5D6E-409C-BE32-E72D297353CC}">
              <c16:uniqueId val="{00000000-A314-364F-A28C-168218817DD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5452956767184108E-2"/>
          <c:y val="0.78247641604705898"/>
          <c:w val="0.95717643791717044"/>
          <c:h val="0.1634186094846082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8d92b9b0b_0_20:notes"/>
          <p:cNvSpPr txBox="1">
            <a:spLocks noGrp="1"/>
          </p:cNvSpPr>
          <p:nvPr>
            <p:ph type="body" idx="1"/>
          </p:nvPr>
        </p:nvSpPr>
        <p:spPr>
          <a:xfrm>
            <a:off x="685802" y="4343400"/>
            <a:ext cx="5486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348d92b9b0b_0_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7fed88d739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7fed88d739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7fed88d739_5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7fed88d739_5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af7afe0c61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af7afe0c61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af7861af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af7861af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af7afe0c61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af7afe0c61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af7861afd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af7861af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48d92b9b0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48d92b9b0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FFEC2BBD-99D4-6CB9-B1BD-0C37C8248606}"/>
            </a:ext>
          </a:extLst>
        </p:cNvPr>
        <p:cNvGrpSpPr/>
        <p:nvPr/>
      </p:nvGrpSpPr>
      <p:grpSpPr>
        <a:xfrm>
          <a:off x="0" y="0"/>
          <a:ext cx="0" cy="0"/>
          <a:chOff x="0" y="0"/>
          <a:chExt cx="0" cy="0"/>
        </a:xfrm>
      </p:grpSpPr>
      <p:sp>
        <p:nvSpPr>
          <p:cNvPr id="191" name="Google Shape;191;g348d92b9b0b_4_11:notes">
            <a:extLst>
              <a:ext uri="{FF2B5EF4-FFF2-40B4-BE49-F238E27FC236}">
                <a16:creationId xmlns:a16="http://schemas.microsoft.com/office/drawing/2014/main" id="{539F82EF-3F8C-A9D0-510E-416271A857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48d92b9b0b_4_11:notes">
            <a:extLst>
              <a:ext uri="{FF2B5EF4-FFF2-40B4-BE49-F238E27FC236}">
                <a16:creationId xmlns:a16="http://schemas.microsoft.com/office/drawing/2014/main" id="{9F0ABB59-D61F-7BD2-519A-95768F5974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6137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48d92b9b0b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48d92b9b0b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805478ba3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805478ba3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48d92b9b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48d92b9b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48d92b9b0b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48d92b9b0b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48d92b9b0b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48d92b9b0b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48d92b9b0b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48d92b9b0b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7fed88d739_5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7fed88d739_5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48d92b9b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48d92b9b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7fcb4b1b8b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7fcb4b1b8b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7fcb4b1b8b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7fcb4b1b8b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84af4dc2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84af4dc2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7fcb4b1b8b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7fcb4b1b8b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hroniclingamerica.loc.gov/lccn/sn85047513/1961-01-01/ed-1/seq-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oc.gov/acq/devpol/materialsindigenouspeoplesaccess.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IVHegzjJPo&amp;t=3750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ongress.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wipo.int/copyright/en/#law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wipo.int/treaties/en/ip/marrakesh/"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www.copyright.gov/events/marrakesh-treaty-tenth-anniversary/"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28600" y="88050"/>
            <a:ext cx="8763000" cy="1225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66037"/>
              <a:buFont typeface="Calibri"/>
              <a:buNone/>
            </a:pPr>
            <a:endParaRPr sz="2650" b="1" dirty="0">
              <a:solidFill>
                <a:srgbClr val="FF0000"/>
              </a:solidFill>
            </a:endParaRPr>
          </a:p>
          <a:p>
            <a:pPr marL="0" lvl="0" indent="0" algn="ctr" rtl="0">
              <a:spcBef>
                <a:spcPts val="0"/>
              </a:spcBef>
              <a:spcAft>
                <a:spcPts val="0"/>
              </a:spcAft>
              <a:buClr>
                <a:schemeClr val="dk1"/>
              </a:buClr>
              <a:buSzPct val="166037"/>
              <a:buFont typeface="Calibri"/>
              <a:buNone/>
            </a:pPr>
            <a:r>
              <a:rPr lang="en" sz="2650" b="1" dirty="0">
                <a:solidFill>
                  <a:srgbClr val="FF0000"/>
                </a:solidFill>
              </a:rPr>
              <a:t>Why The Library of Congress* </a:t>
            </a:r>
            <a:endParaRPr sz="2650" b="1" dirty="0">
              <a:solidFill>
                <a:srgbClr val="FF0000"/>
              </a:solidFill>
            </a:endParaRPr>
          </a:p>
          <a:p>
            <a:pPr marL="0" lvl="0" indent="0" algn="ctr" rtl="0">
              <a:spcBef>
                <a:spcPts val="0"/>
              </a:spcBef>
              <a:spcAft>
                <a:spcPts val="0"/>
              </a:spcAft>
              <a:buClr>
                <a:schemeClr val="dk1"/>
              </a:buClr>
              <a:buSzPct val="166037"/>
              <a:buFont typeface="Calibri"/>
              <a:buNone/>
            </a:pPr>
            <a:r>
              <a:rPr lang="en" sz="2650" b="1" dirty="0">
                <a:solidFill>
                  <a:srgbClr val="FF0000"/>
                </a:solidFill>
              </a:rPr>
              <a:t>(*and Other Federal Library Actors) </a:t>
            </a:r>
            <a:endParaRPr sz="2650" b="1" dirty="0">
              <a:solidFill>
                <a:srgbClr val="FF0000"/>
              </a:solidFill>
            </a:endParaRPr>
          </a:p>
          <a:p>
            <a:pPr marL="0" lvl="0" indent="0" algn="ctr" rtl="0">
              <a:spcBef>
                <a:spcPts val="0"/>
              </a:spcBef>
              <a:spcAft>
                <a:spcPts val="0"/>
              </a:spcAft>
              <a:buClr>
                <a:schemeClr val="dk1"/>
              </a:buClr>
              <a:buSzPct val="166037"/>
              <a:buFont typeface="Calibri"/>
              <a:buNone/>
            </a:pPr>
            <a:r>
              <a:rPr lang="en" sz="2650" b="1" dirty="0">
                <a:solidFill>
                  <a:srgbClr val="FF0000"/>
                </a:solidFill>
              </a:rPr>
              <a:t>Still Matter</a:t>
            </a:r>
            <a:br>
              <a:rPr lang="en" sz="2800" i="1" dirty="0"/>
            </a:br>
            <a:endParaRPr sz="2800" dirty="0"/>
          </a:p>
        </p:txBody>
      </p:sp>
      <p:sp>
        <p:nvSpPr>
          <p:cNvPr id="55" name="Google Shape;55;p13"/>
          <p:cNvSpPr txBox="1">
            <a:spLocks noGrp="1"/>
          </p:cNvSpPr>
          <p:nvPr>
            <p:ph type="subTitle" idx="1"/>
          </p:nvPr>
        </p:nvSpPr>
        <p:spPr>
          <a:xfrm>
            <a:off x="1345915" y="4708825"/>
            <a:ext cx="6676600" cy="38550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FF0000"/>
              </a:buClr>
              <a:buSzPts val="2240"/>
              <a:buNone/>
            </a:pPr>
            <a:r>
              <a:rPr lang="en" sz="1760" dirty="0">
                <a:solidFill>
                  <a:schemeClr val="accent1">
                    <a:lumMod val="75000"/>
                  </a:schemeClr>
                </a:solidFill>
              </a:rPr>
              <a:t> September 30, 2025</a:t>
            </a:r>
            <a:endParaRPr sz="1760" dirty="0">
              <a:solidFill>
                <a:schemeClr val="accent1">
                  <a:lumMod val="75000"/>
                </a:schemeClr>
              </a:solidFill>
            </a:endParaRPr>
          </a:p>
        </p:txBody>
      </p:sp>
      <p:sp>
        <p:nvSpPr>
          <p:cNvPr id="56" name="Google Shape;56;p13"/>
          <p:cNvSpPr/>
          <p:nvPr/>
        </p:nvSpPr>
        <p:spPr>
          <a:xfrm>
            <a:off x="2819400" y="4457700"/>
            <a:ext cx="3429000" cy="2937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200"/>
              <a:buFont typeface="Noto Sans Symbols"/>
              <a:buNone/>
            </a:pPr>
            <a:r>
              <a:rPr lang="en"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57" name="Google Shape;57;p13"/>
          <p:cNvSpPr txBox="1"/>
          <p:nvPr/>
        </p:nvSpPr>
        <p:spPr>
          <a:xfrm>
            <a:off x="0" y="0"/>
            <a:ext cx="579600" cy="332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58" name="Google Shape;58;p13"/>
          <p:cNvSpPr txBox="1"/>
          <p:nvPr/>
        </p:nvSpPr>
        <p:spPr>
          <a:xfrm>
            <a:off x="3110100" y="3982213"/>
            <a:ext cx="3000000" cy="726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2400" dirty="0">
                <a:solidFill>
                  <a:srgbClr val="FF0000"/>
                </a:solidFill>
                <a:latin typeface="Calibri"/>
                <a:ea typeface="Calibri"/>
                <a:cs typeface="Calibri"/>
                <a:sym typeface="Calibri"/>
              </a:rPr>
              <a:t>   </a:t>
            </a:r>
            <a:r>
              <a:rPr lang="en" sz="2000" dirty="0">
                <a:solidFill>
                  <a:schemeClr val="accent1">
                    <a:lumMod val="75000"/>
                  </a:schemeClr>
                </a:solidFill>
              </a:rPr>
              <a:t>Hope O’Keeffe</a:t>
            </a:r>
            <a:endParaRPr sz="2000" dirty="0">
              <a:solidFill>
                <a:schemeClr val="accent1">
                  <a:lumMod val="75000"/>
                </a:schemeClr>
              </a:solidFill>
            </a:endParaRPr>
          </a:p>
          <a:p>
            <a:pPr marL="0" lvl="0" indent="0" algn="ctr" rtl="0">
              <a:lnSpc>
                <a:spcPct val="80000"/>
              </a:lnSpc>
              <a:spcBef>
                <a:spcPts val="0"/>
              </a:spcBef>
              <a:spcAft>
                <a:spcPts val="0"/>
              </a:spcAft>
              <a:buNone/>
            </a:pPr>
            <a:r>
              <a:rPr lang="en" sz="2000" dirty="0">
                <a:solidFill>
                  <a:schemeClr val="accent1">
                    <a:lumMod val="75000"/>
                  </a:schemeClr>
                </a:solidFill>
              </a:rPr>
              <a:t>   Nancy E. Weiss</a:t>
            </a:r>
            <a:endParaRPr sz="2200" dirty="0">
              <a:solidFill>
                <a:schemeClr val="accent1">
                  <a:lumMod val="75000"/>
                </a:schemeClr>
              </a:solidFill>
            </a:endParaRPr>
          </a:p>
        </p:txBody>
      </p:sp>
      <p:sp>
        <p:nvSpPr>
          <p:cNvPr id="59" name="Google Shape;59;p13"/>
          <p:cNvSpPr txBox="1"/>
          <p:nvPr/>
        </p:nvSpPr>
        <p:spPr>
          <a:xfrm>
            <a:off x="6248400" y="425985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60" name="Google Shape;60;p13"/>
          <p:cNvPicPr preferRelativeResize="0"/>
          <p:nvPr/>
        </p:nvPicPr>
        <p:blipFill>
          <a:blip r:embed="rId3">
            <a:alphaModFix/>
          </a:blip>
          <a:stretch>
            <a:fillRect/>
          </a:stretch>
        </p:blipFill>
        <p:spPr>
          <a:xfrm>
            <a:off x="2837203" y="1465963"/>
            <a:ext cx="3545794" cy="23638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231308" y="353716"/>
            <a:ext cx="5913900" cy="11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500" b="1" i="1" dirty="0">
                <a:solidFill>
                  <a:srgbClr val="FF0000"/>
                </a:solidFill>
              </a:rPr>
              <a:t>Community Engagement Matters:</a:t>
            </a:r>
            <a:endParaRPr sz="2500" b="1" i="1" dirty="0">
              <a:solidFill>
                <a:srgbClr val="FF0000"/>
              </a:solidFill>
            </a:endParaRPr>
          </a:p>
          <a:p>
            <a:pPr marL="0" lvl="0" indent="0" algn="l" rtl="0">
              <a:spcBef>
                <a:spcPts val="0"/>
              </a:spcBef>
              <a:spcAft>
                <a:spcPts val="0"/>
              </a:spcAft>
              <a:buNone/>
            </a:pPr>
            <a:r>
              <a:rPr lang="en" sz="2500" b="1" dirty="0">
                <a:solidFill>
                  <a:srgbClr val="0059C6"/>
                </a:solidFill>
              </a:rPr>
              <a:t>Native American Collections </a:t>
            </a:r>
            <a:endParaRPr sz="2500" b="1" i="1" dirty="0">
              <a:solidFill>
                <a:srgbClr val="0059C6"/>
              </a:solidFill>
            </a:endParaRPr>
          </a:p>
        </p:txBody>
      </p:sp>
      <p:sp>
        <p:nvSpPr>
          <p:cNvPr id="126" name="Google Shape;126;p22"/>
          <p:cNvSpPr txBox="1"/>
          <p:nvPr/>
        </p:nvSpPr>
        <p:spPr>
          <a:xfrm>
            <a:off x="231308" y="1510300"/>
            <a:ext cx="5693700" cy="294539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dirty="0">
                <a:solidFill>
                  <a:schemeClr val="dk1"/>
                </a:solidFill>
              </a:rPr>
              <a:t>Comprehensive multi-year examination </a:t>
            </a:r>
            <a:endParaRPr sz="1700" b="1" dirty="0">
              <a:solidFill>
                <a:schemeClr val="dk1"/>
              </a:solidFill>
            </a:endParaRPr>
          </a:p>
          <a:p>
            <a:pPr marL="0" lvl="0" indent="0" algn="l" rtl="0">
              <a:lnSpc>
                <a:spcPct val="115000"/>
              </a:lnSpc>
              <a:spcBef>
                <a:spcPts val="0"/>
              </a:spcBef>
              <a:spcAft>
                <a:spcPts val="0"/>
              </a:spcAft>
              <a:buNone/>
            </a:pPr>
            <a:r>
              <a:rPr lang="en" sz="1700" b="1" dirty="0">
                <a:solidFill>
                  <a:schemeClr val="dk1"/>
                </a:solidFill>
              </a:rPr>
              <a:t>of LC Native American Collections </a:t>
            </a:r>
            <a:endParaRPr sz="1700" b="1" dirty="0">
              <a:solidFill>
                <a:schemeClr val="dk1"/>
              </a:solidFill>
            </a:endParaRPr>
          </a:p>
          <a:p>
            <a:pPr marL="914400" lvl="0" indent="0" algn="l" rtl="0">
              <a:lnSpc>
                <a:spcPct val="115000"/>
              </a:lnSpc>
              <a:spcBef>
                <a:spcPts val="0"/>
              </a:spcBef>
              <a:spcAft>
                <a:spcPts val="0"/>
              </a:spcAft>
              <a:buNone/>
            </a:pP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dirty="0">
                <a:solidFill>
                  <a:schemeClr val="dk1"/>
                </a:solidFill>
              </a:rPr>
              <a:t>Acquisitions and collections development</a:t>
            </a:r>
            <a:endParaRPr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dirty="0">
                <a:solidFill>
                  <a:schemeClr val="dk1"/>
                </a:solidFill>
              </a:rPr>
              <a:t>Provenance</a:t>
            </a:r>
            <a:endParaRPr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dirty="0">
                <a:solidFill>
                  <a:schemeClr val="dk1"/>
                </a:solidFill>
              </a:rPr>
              <a:t>Cataloguing</a:t>
            </a:r>
            <a:endParaRPr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dirty="0">
                <a:solidFill>
                  <a:schemeClr val="dk1"/>
                </a:solidFill>
              </a:rPr>
              <a:t>Descriptive resources</a:t>
            </a:r>
            <a:endParaRPr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dirty="0">
                <a:solidFill>
                  <a:schemeClr val="dk1"/>
                </a:solidFill>
              </a:rPr>
              <a:t>Cultural sensitivity</a:t>
            </a:r>
            <a:endParaRPr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dirty="0">
                <a:solidFill>
                  <a:schemeClr val="dk1"/>
                </a:solidFill>
              </a:rPr>
              <a:t>Community engagement</a:t>
            </a:r>
            <a:endParaRPr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dirty="0">
                <a:solidFill>
                  <a:schemeClr val="dk1"/>
                </a:solidFill>
              </a:rPr>
              <a:t>Access </a:t>
            </a:r>
            <a:endParaRPr dirty="0">
              <a:solidFill>
                <a:schemeClr val="dk1"/>
              </a:solidFill>
            </a:endParaRPr>
          </a:p>
          <a:p>
            <a:pPr marL="914400" lvl="0" indent="0" algn="l" rtl="0">
              <a:lnSpc>
                <a:spcPct val="115000"/>
              </a:lnSpc>
              <a:spcBef>
                <a:spcPts val="0"/>
              </a:spcBef>
              <a:spcAft>
                <a:spcPts val="0"/>
              </a:spcAft>
              <a:buNone/>
            </a:pPr>
            <a:endParaRPr sz="1200" dirty="0">
              <a:solidFill>
                <a:schemeClr val="dk1"/>
              </a:solidFill>
            </a:endParaRPr>
          </a:p>
        </p:txBody>
      </p:sp>
      <p:sp>
        <p:nvSpPr>
          <p:cNvPr id="127" name="Google Shape;127;p22"/>
          <p:cNvSpPr txBox="1"/>
          <p:nvPr/>
        </p:nvSpPr>
        <p:spPr>
          <a:xfrm>
            <a:off x="5693700" y="4103689"/>
            <a:ext cx="3375300" cy="10694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i="1" dirty="0">
                <a:solidFill>
                  <a:srgbClr val="333333"/>
                </a:solidFill>
                <a:highlight>
                  <a:srgbClr val="FFFFFF"/>
                </a:highlight>
                <a:latin typeface="+mn-lt"/>
                <a:ea typeface="Verdana"/>
                <a:cs typeface="Verdana"/>
                <a:sym typeface="Verdana"/>
              </a:rPr>
              <a:t>Navajo Times. </a:t>
            </a:r>
            <a:r>
              <a:rPr lang="en" sz="1000" dirty="0">
                <a:solidFill>
                  <a:srgbClr val="333333"/>
                </a:solidFill>
                <a:highlight>
                  <a:srgbClr val="FFFFFF"/>
                </a:highlight>
                <a:latin typeface="+mn-lt"/>
                <a:ea typeface="Verdana"/>
                <a:cs typeface="Verdana"/>
                <a:sym typeface="Verdana"/>
              </a:rPr>
              <a:t>(Window Rock, Ariz.), 01 Jan. 1961. </a:t>
            </a:r>
            <a:r>
              <a:rPr lang="en" sz="1000" i="1" dirty="0">
                <a:solidFill>
                  <a:srgbClr val="333333"/>
                </a:solidFill>
                <a:highlight>
                  <a:srgbClr val="FFFFFF"/>
                </a:highlight>
                <a:latin typeface="+mn-lt"/>
                <a:ea typeface="Verdana"/>
                <a:cs typeface="Verdana"/>
                <a:sym typeface="Verdana"/>
              </a:rPr>
              <a:t>Chronicling America: Historic American Newspapers</a:t>
            </a:r>
            <a:r>
              <a:rPr lang="en" sz="1000" dirty="0">
                <a:solidFill>
                  <a:srgbClr val="333333"/>
                </a:solidFill>
                <a:highlight>
                  <a:srgbClr val="FFFFFF"/>
                </a:highlight>
                <a:latin typeface="+mn-lt"/>
                <a:ea typeface="Verdana"/>
                <a:cs typeface="Verdana"/>
                <a:sym typeface="Verdana"/>
              </a:rPr>
              <a:t>. Lib. of Congress. &lt;</a:t>
            </a:r>
            <a:r>
              <a:rPr lang="en" sz="1000" u="sng" dirty="0">
                <a:solidFill>
                  <a:srgbClr val="003366"/>
                </a:solidFill>
                <a:highlight>
                  <a:srgbClr val="FFFFFF"/>
                </a:highlight>
                <a:latin typeface="+mn-lt"/>
                <a:ea typeface="Verdana"/>
                <a:cs typeface="Verdana"/>
                <a:sym typeface="Verdana"/>
                <a:hlinkClick r:id="rId3">
                  <a:extLst>
                    <a:ext uri="{A12FA001-AC4F-418D-AE19-62706E023703}">
                      <ahyp:hlinkClr xmlns:ahyp="http://schemas.microsoft.com/office/drawing/2018/hyperlinkcolor" val="tx"/>
                    </a:ext>
                  </a:extLst>
                </a:hlinkClick>
              </a:rPr>
              <a:t>https://chroniclingamerica.loc.gov/lccn/sn85047513/1961-01-01/ed-1/seq-1/</a:t>
            </a:r>
            <a:endParaRPr sz="1000" dirty="0">
              <a:latin typeface="+mn-lt"/>
            </a:endParaRPr>
          </a:p>
        </p:txBody>
      </p:sp>
      <p:pic>
        <p:nvPicPr>
          <p:cNvPr id="128" name="Google Shape;128;p22"/>
          <p:cNvPicPr preferRelativeResize="0"/>
          <p:nvPr/>
        </p:nvPicPr>
        <p:blipFill>
          <a:blip r:embed="rId4">
            <a:alphaModFix/>
          </a:blip>
          <a:stretch>
            <a:fillRect/>
          </a:stretch>
        </p:blipFill>
        <p:spPr>
          <a:xfrm>
            <a:off x="4775000" y="-351311"/>
            <a:ext cx="4294000" cy="4410977"/>
          </a:xfrm>
          <a:prstGeom prst="rect">
            <a:avLst/>
          </a:prstGeom>
          <a:noFill/>
          <a:ln>
            <a:noFill/>
          </a:ln>
        </p:spPr>
      </p:pic>
      <p:sp>
        <p:nvSpPr>
          <p:cNvPr id="129" name="Google Shape;129;p22"/>
          <p:cNvSpPr txBox="1"/>
          <p:nvPr/>
        </p:nvSpPr>
        <p:spPr>
          <a:xfrm>
            <a:off x="1047575" y="45279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101248" y="263614"/>
            <a:ext cx="6449700" cy="572400"/>
          </a:xfrm>
          <a:prstGeom prst="rect">
            <a:avLst/>
          </a:prstGeom>
        </p:spPr>
        <p:txBody>
          <a:bodyPr spcFirstLastPara="1" wrap="square" lIns="91425" tIns="91425" rIns="91425" bIns="91425" anchor="t" anchorCtr="0">
            <a:noAutofit/>
          </a:bodyPr>
          <a:lstStyle/>
          <a:p>
            <a:pPr marL="342900" marR="165100" lvl="0" indent="0" algn="l" rtl="0">
              <a:lnSpc>
                <a:spcPct val="115000"/>
              </a:lnSpc>
              <a:spcBef>
                <a:spcPts val="1400"/>
              </a:spcBef>
              <a:spcAft>
                <a:spcPts val="0"/>
              </a:spcAft>
              <a:buNone/>
            </a:pPr>
            <a:r>
              <a:rPr lang="en" sz="2500" b="1" dirty="0">
                <a:solidFill>
                  <a:srgbClr val="0059C6"/>
                </a:solidFill>
                <a:highlight>
                  <a:schemeClr val="lt1"/>
                </a:highlight>
              </a:rPr>
              <a:t>Collection Development Policy</a:t>
            </a:r>
            <a:endParaRPr sz="2500" b="1" dirty="0">
              <a:solidFill>
                <a:srgbClr val="0059C6"/>
              </a:solidFill>
            </a:endParaRPr>
          </a:p>
        </p:txBody>
      </p:sp>
      <p:sp>
        <p:nvSpPr>
          <p:cNvPr id="135" name="Google Shape;135;p23"/>
          <p:cNvSpPr txBox="1">
            <a:spLocks noGrp="1"/>
          </p:cNvSpPr>
          <p:nvPr>
            <p:ph type="body" idx="1"/>
          </p:nvPr>
        </p:nvSpPr>
        <p:spPr>
          <a:xfrm>
            <a:off x="5777702" y="4607900"/>
            <a:ext cx="3360600" cy="322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ct val="91666"/>
              <a:buFont typeface="Arial"/>
              <a:buNone/>
            </a:pPr>
            <a:r>
              <a:rPr lang="en" sz="1000" dirty="0">
                <a:solidFill>
                  <a:schemeClr val="dk1"/>
                </a:solidFill>
              </a:rPr>
              <a:t>Snake Priest, Edward Curtis, 1900 https://</a:t>
            </a:r>
            <a:r>
              <a:rPr lang="en" sz="1000" dirty="0" err="1">
                <a:solidFill>
                  <a:schemeClr val="dk1"/>
                </a:solidFill>
              </a:rPr>
              <a:t>www.loc.gov</a:t>
            </a:r>
            <a:r>
              <a:rPr lang="en" sz="1000" dirty="0">
                <a:solidFill>
                  <a:schemeClr val="dk1"/>
                </a:solidFill>
              </a:rPr>
              <a:t>/item/89710612/</a:t>
            </a:r>
            <a:endParaRPr sz="1000" dirty="0"/>
          </a:p>
        </p:txBody>
      </p:sp>
      <p:sp>
        <p:nvSpPr>
          <p:cNvPr id="136" name="Google Shape;136;p23"/>
          <p:cNvSpPr txBox="1"/>
          <p:nvPr/>
        </p:nvSpPr>
        <p:spPr>
          <a:xfrm rot="10800000">
            <a:off x="10068800" y="5159350"/>
            <a:ext cx="196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50">
              <a:solidFill>
                <a:srgbClr val="242424"/>
              </a:solidFill>
              <a:highlight>
                <a:srgbClr val="FFFFFF"/>
              </a:highlight>
            </a:endParaRPr>
          </a:p>
          <a:p>
            <a:pPr marL="457200" lvl="0" indent="-228600" algn="l" rtl="0">
              <a:lnSpc>
                <a:spcPct val="115000"/>
              </a:lnSpc>
              <a:spcBef>
                <a:spcPts val="0"/>
              </a:spcBef>
              <a:spcAft>
                <a:spcPts val="0"/>
              </a:spcAft>
              <a:buClr>
                <a:srgbClr val="242424"/>
              </a:buClr>
              <a:buSzPts val="850"/>
              <a:buNone/>
            </a:pPr>
            <a:endParaRPr sz="850">
              <a:solidFill>
                <a:srgbClr val="242424"/>
              </a:solidFill>
              <a:highlight>
                <a:srgbClr val="FFFFFF"/>
              </a:highlight>
            </a:endParaRPr>
          </a:p>
        </p:txBody>
      </p:sp>
      <p:sp>
        <p:nvSpPr>
          <p:cNvPr id="137" name="Google Shape;137;p23"/>
          <p:cNvSpPr txBox="1"/>
          <p:nvPr/>
        </p:nvSpPr>
        <p:spPr>
          <a:xfrm>
            <a:off x="0" y="1510300"/>
            <a:ext cx="7821600" cy="369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200">
              <a:solidFill>
                <a:schemeClr val="dk1"/>
              </a:solidFill>
            </a:endParaRPr>
          </a:p>
        </p:txBody>
      </p:sp>
      <p:pic>
        <p:nvPicPr>
          <p:cNvPr id="138" name="Google Shape;138;p23"/>
          <p:cNvPicPr preferRelativeResize="0"/>
          <p:nvPr/>
        </p:nvPicPr>
        <p:blipFill>
          <a:blip r:embed="rId3">
            <a:alphaModFix/>
          </a:blip>
          <a:stretch>
            <a:fillRect/>
          </a:stretch>
        </p:blipFill>
        <p:spPr>
          <a:xfrm>
            <a:off x="6048415" y="572400"/>
            <a:ext cx="2819175" cy="3948075"/>
          </a:xfrm>
          <a:prstGeom prst="rect">
            <a:avLst/>
          </a:prstGeom>
          <a:noFill/>
          <a:ln>
            <a:noFill/>
          </a:ln>
        </p:spPr>
      </p:pic>
      <p:sp>
        <p:nvSpPr>
          <p:cNvPr id="139" name="Google Shape;139;p23"/>
          <p:cNvSpPr txBox="1"/>
          <p:nvPr/>
        </p:nvSpPr>
        <p:spPr>
          <a:xfrm>
            <a:off x="-101248" y="814450"/>
            <a:ext cx="5987400" cy="4439647"/>
          </a:xfrm>
          <a:prstGeom prst="rect">
            <a:avLst/>
          </a:prstGeom>
          <a:noFill/>
          <a:ln>
            <a:noFill/>
          </a:ln>
        </p:spPr>
        <p:txBody>
          <a:bodyPr spcFirstLastPara="1" wrap="square" lIns="91425" tIns="91425" rIns="91425" bIns="91425" anchor="t" anchorCtr="0">
            <a:spAutoFit/>
          </a:bodyPr>
          <a:lstStyle/>
          <a:p>
            <a:pPr marL="342900" marR="165100" lvl="0" indent="0" algn="l" rtl="0">
              <a:lnSpc>
                <a:spcPct val="115000"/>
              </a:lnSpc>
              <a:spcBef>
                <a:spcPts val="1400"/>
              </a:spcBef>
              <a:spcAft>
                <a:spcPts val="0"/>
              </a:spcAft>
              <a:buNone/>
            </a:pPr>
            <a:r>
              <a:rPr lang="en" b="1" dirty="0">
                <a:solidFill>
                  <a:schemeClr val="dk1"/>
                </a:solidFill>
              </a:rPr>
              <a:t>Materials Relating to Indigenous Peoples of the United States, Canada, and Mexico </a:t>
            </a:r>
            <a:r>
              <a:rPr lang="en" b="1" dirty="0">
                <a:solidFill>
                  <a:schemeClr val="dk1"/>
                </a:solidFill>
                <a:highlight>
                  <a:schemeClr val="lt1"/>
                </a:highlight>
              </a:rPr>
              <a:t>Acquisition </a:t>
            </a:r>
            <a:endParaRPr b="1" dirty="0">
              <a:solidFill>
                <a:schemeClr val="dk1"/>
              </a:solidFill>
              <a:highlight>
                <a:schemeClr val="lt1"/>
              </a:highlight>
            </a:endParaRPr>
          </a:p>
          <a:p>
            <a:pPr marL="342900" marR="165100" lvl="0" indent="0" algn="l" rtl="0">
              <a:lnSpc>
                <a:spcPct val="115000"/>
              </a:lnSpc>
              <a:spcBef>
                <a:spcPts val="1400"/>
              </a:spcBef>
              <a:spcAft>
                <a:spcPts val="0"/>
              </a:spcAft>
              <a:buNone/>
            </a:pPr>
            <a:r>
              <a:rPr lang="en" dirty="0">
                <a:solidFill>
                  <a:schemeClr val="dk1"/>
                </a:solidFill>
                <a:highlight>
                  <a:schemeClr val="lt1"/>
                </a:highlight>
              </a:rPr>
              <a:t>Consultation with Indigenous communities on what is appropriate for preservation in the National Library is to be encouraged. In general, </a:t>
            </a:r>
            <a:r>
              <a:rPr lang="en" dirty="0">
                <a:solidFill>
                  <a:schemeClr val="dk1"/>
                </a:solidFill>
                <a:highlight>
                  <a:srgbClr val="FFFF00"/>
                </a:highlight>
              </a:rPr>
              <a:t>consultations with communities of origin </a:t>
            </a:r>
            <a:r>
              <a:rPr lang="en" dirty="0">
                <a:solidFill>
                  <a:schemeClr val="dk1"/>
                </a:solidFill>
                <a:highlight>
                  <a:schemeClr val="lt1"/>
                </a:highlight>
              </a:rPr>
              <a:t>when the Library acquires Indigenous material of potential cultural sensitivity is highly recommended. (As is creating a mechanism by which to compensate such advisors whenever appropriate.) Acquisition consultations or notification to tribal communities is particularly recommended when considering historical materials documenting Indigenous communities that may be of a </a:t>
            </a:r>
            <a:r>
              <a:rPr lang="en" dirty="0">
                <a:solidFill>
                  <a:schemeClr val="dk1"/>
                </a:solidFill>
                <a:highlight>
                  <a:srgbClr val="FFFF00"/>
                </a:highlight>
              </a:rPr>
              <a:t>culturally sensitive or sacred nature.</a:t>
            </a:r>
            <a:r>
              <a:rPr lang="en" dirty="0">
                <a:solidFill>
                  <a:schemeClr val="dk1"/>
                </a:solidFill>
              </a:rPr>
              <a:t> C</a:t>
            </a:r>
            <a:r>
              <a:rPr lang="en" dirty="0">
                <a:solidFill>
                  <a:schemeClr val="dk1"/>
                </a:solidFill>
                <a:highlight>
                  <a:schemeClr val="lt1"/>
                </a:highlight>
              </a:rPr>
              <a:t>ourtesy notification regarding new materials that have been added to the Library’s research and collections base is also highly recommended.</a:t>
            </a:r>
          </a:p>
          <a:p>
            <a:pPr marL="342900" marR="165100" lvl="0" indent="0" algn="l" rtl="0">
              <a:lnSpc>
                <a:spcPct val="115000"/>
              </a:lnSpc>
              <a:spcBef>
                <a:spcPts val="1400"/>
              </a:spcBef>
              <a:spcAft>
                <a:spcPts val="0"/>
              </a:spcAft>
              <a:buNone/>
            </a:pPr>
            <a:r>
              <a:rPr lang="en" dirty="0">
                <a:solidFill>
                  <a:schemeClr val="dk1"/>
                </a:solidFill>
                <a:highlight>
                  <a:schemeClr val="lt1"/>
                </a:highlight>
              </a:rPr>
              <a:t> https://</a:t>
            </a:r>
            <a:r>
              <a:rPr lang="en" dirty="0" err="1">
                <a:solidFill>
                  <a:schemeClr val="dk1"/>
                </a:solidFill>
                <a:highlight>
                  <a:schemeClr val="lt1"/>
                </a:highlight>
              </a:rPr>
              <a:t>www.loc.gov</a:t>
            </a:r>
            <a:r>
              <a:rPr lang="en" dirty="0">
                <a:solidFill>
                  <a:schemeClr val="dk1"/>
                </a:solidFill>
                <a:highlight>
                  <a:schemeClr val="lt1"/>
                </a:highlight>
              </a:rPr>
              <a:t>/</a:t>
            </a:r>
            <a:r>
              <a:rPr lang="en" dirty="0" err="1">
                <a:solidFill>
                  <a:schemeClr val="dk1"/>
                </a:solidFill>
                <a:highlight>
                  <a:schemeClr val="lt1"/>
                </a:highlight>
              </a:rPr>
              <a:t>acq</a:t>
            </a:r>
            <a:r>
              <a:rPr lang="en" dirty="0">
                <a:solidFill>
                  <a:schemeClr val="dk1"/>
                </a:solidFill>
                <a:highlight>
                  <a:schemeClr val="lt1"/>
                </a:highlight>
              </a:rPr>
              <a:t>/</a:t>
            </a:r>
            <a:r>
              <a:rPr lang="en" dirty="0" err="1">
                <a:solidFill>
                  <a:schemeClr val="dk1"/>
                </a:solidFill>
                <a:highlight>
                  <a:schemeClr val="lt1"/>
                </a:highlight>
              </a:rPr>
              <a:t>devpol</a:t>
            </a:r>
            <a:r>
              <a:rPr lang="en" dirty="0">
                <a:solidFill>
                  <a:schemeClr val="dk1"/>
                </a:solidFill>
                <a:highlight>
                  <a:schemeClr val="lt1"/>
                </a:highlight>
              </a:rPr>
              <a:t>/</a:t>
            </a:r>
            <a:r>
              <a:rPr lang="en" dirty="0" err="1">
                <a:solidFill>
                  <a:schemeClr val="dk1"/>
                </a:solidFill>
                <a:highlight>
                  <a:schemeClr val="lt1"/>
                </a:highlight>
              </a:rPr>
              <a:t>materialsindigenouspeoples.pdf</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107577" y="280089"/>
            <a:ext cx="5015100" cy="572400"/>
          </a:xfrm>
          <a:prstGeom prst="rect">
            <a:avLst/>
          </a:prstGeom>
        </p:spPr>
        <p:txBody>
          <a:bodyPr spcFirstLastPara="1" wrap="square" lIns="91425" tIns="91425" rIns="91425" bIns="91425" anchor="t" anchorCtr="0">
            <a:noAutofit/>
          </a:bodyPr>
          <a:lstStyle/>
          <a:p>
            <a:pPr marL="342900" marR="165100" lvl="0" indent="0" algn="l" rtl="0">
              <a:lnSpc>
                <a:spcPct val="115000"/>
              </a:lnSpc>
              <a:spcBef>
                <a:spcPts val="1400"/>
              </a:spcBef>
              <a:spcAft>
                <a:spcPts val="0"/>
              </a:spcAft>
              <a:buNone/>
            </a:pPr>
            <a:r>
              <a:rPr lang="en" sz="2500" b="1" dirty="0">
                <a:solidFill>
                  <a:srgbClr val="0059C6"/>
                </a:solidFill>
                <a:highlight>
                  <a:schemeClr val="lt1"/>
                </a:highlight>
              </a:rPr>
              <a:t>Access Policy</a:t>
            </a:r>
            <a:endParaRPr sz="2500" b="1" dirty="0">
              <a:solidFill>
                <a:srgbClr val="0059C6"/>
              </a:solidFill>
            </a:endParaRPr>
          </a:p>
        </p:txBody>
      </p:sp>
      <p:sp>
        <p:nvSpPr>
          <p:cNvPr id="145" name="Google Shape;145;p24"/>
          <p:cNvSpPr txBox="1">
            <a:spLocks noGrp="1"/>
          </p:cNvSpPr>
          <p:nvPr>
            <p:ph type="body" idx="1"/>
          </p:nvPr>
        </p:nvSpPr>
        <p:spPr>
          <a:xfrm>
            <a:off x="-107577" y="820465"/>
            <a:ext cx="6385200" cy="4446600"/>
          </a:xfrm>
          <a:prstGeom prst="rect">
            <a:avLst/>
          </a:prstGeom>
        </p:spPr>
        <p:txBody>
          <a:bodyPr spcFirstLastPara="1" wrap="square" lIns="91425" tIns="91425" rIns="91425" bIns="91425" anchor="t" anchorCtr="0">
            <a:normAutofit fontScale="25000" lnSpcReduction="20000"/>
          </a:bodyPr>
          <a:lstStyle/>
          <a:p>
            <a:pPr marL="342900" marR="165100" lvl="0" indent="0" algn="l" rtl="0">
              <a:spcBef>
                <a:spcPts val="1400"/>
              </a:spcBef>
              <a:spcAft>
                <a:spcPts val="0"/>
              </a:spcAft>
              <a:buNone/>
            </a:pPr>
            <a:r>
              <a:rPr lang="en" sz="5600" b="1" dirty="0">
                <a:solidFill>
                  <a:srgbClr val="000000"/>
                </a:solidFill>
              </a:rPr>
              <a:t>Culturally Sensitive Materials Relating to Indigenous Peoples of the United States, Canada, and Mexico:  </a:t>
            </a:r>
            <a:endParaRPr sz="5600" b="1" dirty="0">
              <a:solidFill>
                <a:srgbClr val="000000"/>
              </a:solidFill>
            </a:endParaRPr>
          </a:p>
          <a:p>
            <a:pPr marL="342900" marR="165100" lvl="0" indent="0" algn="l" rtl="0">
              <a:spcBef>
                <a:spcPts val="1400"/>
              </a:spcBef>
              <a:spcAft>
                <a:spcPts val="0"/>
              </a:spcAft>
              <a:buNone/>
            </a:pPr>
            <a:r>
              <a:rPr lang="en" sz="5600" dirty="0">
                <a:solidFill>
                  <a:srgbClr val="000000"/>
                </a:solidFill>
              </a:rPr>
              <a:t>“The Library is responsible for some collections and single items that may contain property and knowledge of Indigenous peoples of the United States, Canada, or Mexico that are not intended to be shared outside of a community of origin, </a:t>
            </a:r>
            <a:r>
              <a:rPr lang="en" sz="5600" dirty="0">
                <a:solidFill>
                  <a:srgbClr val="000000"/>
                </a:solidFill>
                <a:highlight>
                  <a:srgbClr val="FFFF00"/>
                </a:highlight>
              </a:rPr>
              <a:t>should only be shared under certain circumstances, or may be identified as sacred in nature.</a:t>
            </a:r>
            <a:r>
              <a:rPr lang="en" sz="5600" dirty="0">
                <a:solidFill>
                  <a:srgbClr val="000000"/>
                </a:solidFill>
              </a:rPr>
              <a:t> The Library considers these culturally sensitive materials and establishes broad terms for their access and use within this policy. At times, the Library and communities of origin may establish shared stewardship agreements or memorandums of understanding establishing access and use rules beyond those in this policy. The Library acknowledges the need to </a:t>
            </a:r>
            <a:r>
              <a:rPr lang="en" sz="5600" dirty="0">
                <a:solidFill>
                  <a:srgbClr val="000000"/>
                </a:solidFill>
                <a:highlight>
                  <a:srgbClr val="FFFF00"/>
                </a:highlight>
              </a:rPr>
              <a:t>consult with tribal partners in determining access and use restrictions</a:t>
            </a:r>
            <a:r>
              <a:rPr lang="en" sz="5600" dirty="0">
                <a:solidFill>
                  <a:srgbClr val="000000"/>
                </a:solidFill>
              </a:rPr>
              <a:t>, and prioritizes indigenous knowledge and communication from the communities documented in its collections, including communication on appropriate access and use of the related collections.” </a:t>
            </a:r>
            <a:endParaRPr sz="5600" dirty="0">
              <a:solidFill>
                <a:srgbClr val="000000"/>
              </a:solidFill>
            </a:endParaRPr>
          </a:p>
          <a:p>
            <a:pPr marL="342900" marR="165100" lvl="0" indent="0" algn="l" rtl="0">
              <a:spcBef>
                <a:spcPts val="1400"/>
              </a:spcBef>
              <a:spcAft>
                <a:spcPts val="0"/>
              </a:spcAft>
              <a:buNone/>
            </a:pPr>
            <a:r>
              <a:rPr lang="en" sz="4400" u="sng" dirty="0">
                <a:solidFill>
                  <a:schemeClr val="hlink"/>
                </a:solidFill>
                <a:highlight>
                  <a:schemeClr val="lt1"/>
                </a:highlight>
                <a:hlinkClick r:id="rId3"/>
              </a:rPr>
              <a:t>https://www.loc.gov/acq/devpol/materialsindigenouspeoplesaccess.pdf</a:t>
            </a:r>
            <a:endParaRPr sz="4400" dirty="0">
              <a:solidFill>
                <a:schemeClr val="dk1"/>
              </a:solidFill>
              <a:highlight>
                <a:schemeClr val="lt1"/>
              </a:highlight>
            </a:endParaRPr>
          </a:p>
          <a:p>
            <a:pPr marL="342900" marR="165100" lvl="0" indent="0" algn="l" rtl="0">
              <a:spcBef>
                <a:spcPts val="1400"/>
              </a:spcBef>
              <a:spcAft>
                <a:spcPts val="0"/>
              </a:spcAft>
              <a:buNone/>
            </a:pPr>
            <a:endParaRPr sz="4400" dirty="0">
              <a:solidFill>
                <a:schemeClr val="dk1"/>
              </a:solidFill>
              <a:highlight>
                <a:schemeClr val="lt1"/>
              </a:highlight>
            </a:endParaRPr>
          </a:p>
          <a:p>
            <a:pPr marL="0" lvl="0" indent="0" algn="l" rtl="0">
              <a:spcBef>
                <a:spcPts val="0"/>
              </a:spcBef>
              <a:spcAft>
                <a:spcPts val="1200"/>
              </a:spcAft>
              <a:buNone/>
            </a:pPr>
            <a:endParaRPr dirty="0"/>
          </a:p>
        </p:txBody>
      </p:sp>
      <p:pic>
        <p:nvPicPr>
          <p:cNvPr id="146" name="Google Shape;146;p24"/>
          <p:cNvPicPr preferRelativeResize="0"/>
          <p:nvPr/>
        </p:nvPicPr>
        <p:blipFill>
          <a:blip r:embed="rId4">
            <a:alphaModFix/>
          </a:blip>
          <a:stretch>
            <a:fillRect/>
          </a:stretch>
        </p:blipFill>
        <p:spPr>
          <a:xfrm>
            <a:off x="6603625" y="673350"/>
            <a:ext cx="2380624" cy="3484090"/>
          </a:xfrm>
          <a:prstGeom prst="rect">
            <a:avLst/>
          </a:prstGeom>
          <a:noFill/>
          <a:ln>
            <a:noFill/>
          </a:ln>
        </p:spPr>
      </p:pic>
      <p:sp>
        <p:nvSpPr>
          <p:cNvPr id="147" name="Google Shape;147;p24"/>
          <p:cNvSpPr txBox="1"/>
          <p:nvPr/>
        </p:nvSpPr>
        <p:spPr>
          <a:xfrm>
            <a:off x="6273450" y="4157450"/>
            <a:ext cx="2870700" cy="766800"/>
          </a:xfrm>
          <a:prstGeom prst="rect">
            <a:avLst/>
          </a:prstGeom>
          <a:noFill/>
          <a:ln>
            <a:noFill/>
          </a:ln>
        </p:spPr>
        <p:txBody>
          <a:bodyPr spcFirstLastPara="1" wrap="square" lIns="91425" tIns="91425" rIns="91425" bIns="91425" anchor="t" anchorCtr="0">
            <a:spAutoFit/>
          </a:bodyPr>
          <a:lstStyle/>
          <a:p>
            <a:pPr marL="457200" lvl="0" indent="-228600" algn="l" rtl="0">
              <a:lnSpc>
                <a:spcPct val="115000"/>
              </a:lnSpc>
              <a:spcBef>
                <a:spcPts val="0"/>
              </a:spcBef>
              <a:spcAft>
                <a:spcPts val="0"/>
              </a:spcAft>
              <a:buClr>
                <a:srgbClr val="242424"/>
              </a:buClr>
              <a:buSzPts val="850"/>
              <a:buNone/>
            </a:pPr>
            <a:r>
              <a:rPr lang="en" sz="850">
                <a:solidFill>
                  <a:srgbClr val="242424"/>
                </a:solidFill>
                <a:highlight>
                  <a:srgbClr val="FFFFFF"/>
                </a:highlight>
              </a:rPr>
              <a:t>John Gibbs, Two Hethu'shka Dancers [Rudi Mitchell, Charles Lonewolf] at the Library of Congress Neptune Plaza. (1985) </a:t>
            </a:r>
            <a:endParaRPr sz="850">
              <a:solidFill>
                <a:srgbClr val="242424"/>
              </a:solidFill>
              <a:highlight>
                <a:srgbClr val="FFFFFF"/>
              </a:highlight>
            </a:endParaRPr>
          </a:p>
          <a:p>
            <a:pPr marL="457200" lvl="0" indent="-228600" algn="l" rtl="0">
              <a:lnSpc>
                <a:spcPct val="115000"/>
              </a:lnSpc>
              <a:spcBef>
                <a:spcPts val="0"/>
              </a:spcBef>
              <a:spcAft>
                <a:spcPts val="0"/>
              </a:spcAft>
              <a:buClr>
                <a:srgbClr val="242424"/>
              </a:buClr>
              <a:buSzPts val="850"/>
              <a:buNone/>
            </a:pPr>
            <a:r>
              <a:rPr lang="en" sz="850">
                <a:solidFill>
                  <a:srgbClr val="242424"/>
                </a:solidFill>
                <a:highlight>
                  <a:srgbClr val="FFFFFF"/>
                </a:highlight>
              </a:rPr>
              <a:t>https://www.loc.gov/item/omhbib000054/</a:t>
            </a:r>
            <a:endParaRPr sz="850">
              <a:solidFill>
                <a:srgbClr val="242424"/>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125550" y="445000"/>
            <a:ext cx="88929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solidFill>
                  <a:srgbClr val="0059C6"/>
                </a:solidFill>
              </a:rPr>
              <a:t>Ancestral Voices Passamaquoddy Project</a:t>
            </a:r>
            <a:endParaRPr b="1" dirty="0">
              <a:solidFill>
                <a:srgbClr val="0059C6"/>
              </a:solidFill>
            </a:endParaRPr>
          </a:p>
        </p:txBody>
      </p:sp>
      <p:sp>
        <p:nvSpPr>
          <p:cNvPr id="154" name="Google Shape;154;p25"/>
          <p:cNvSpPr txBox="1">
            <a:spLocks noGrp="1"/>
          </p:cNvSpPr>
          <p:nvPr>
            <p:ph type="body" idx="1"/>
          </p:nvPr>
        </p:nvSpPr>
        <p:spPr>
          <a:xfrm>
            <a:off x="214349" y="1041900"/>
            <a:ext cx="6237524" cy="3777235"/>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600" dirty="0">
                <a:solidFill>
                  <a:srgbClr val="242424"/>
                </a:solidFill>
              </a:rPr>
              <a:t>The Passamaquoddy Tribe is made up of communities from Pleasant Point and Indian Township in Maine and St. Andrews, New Brunswick, in Canada. </a:t>
            </a:r>
            <a:endParaRPr sz="5600" dirty="0">
              <a:solidFill>
                <a:srgbClr val="242424"/>
              </a:solidFill>
            </a:endParaRPr>
          </a:p>
          <a:p>
            <a:pPr marL="457200" lvl="0" indent="-304800" algn="l" rtl="0">
              <a:spcBef>
                <a:spcPts val="1800"/>
              </a:spcBef>
              <a:spcAft>
                <a:spcPts val="0"/>
              </a:spcAft>
              <a:buClr>
                <a:srgbClr val="242424"/>
              </a:buClr>
              <a:buSzPct val="100000"/>
              <a:buChar char="●"/>
            </a:pPr>
            <a:r>
              <a:rPr lang="en" sz="4800" dirty="0">
                <a:solidFill>
                  <a:srgbClr val="242424"/>
                </a:solidFill>
              </a:rPr>
              <a:t>36 cylinders of partial songs, legends, creation stories, and linguistic terms provided by Passamaquoddy community members, principally Peter </a:t>
            </a:r>
            <a:r>
              <a:rPr lang="en" sz="4800" dirty="0" err="1">
                <a:solidFill>
                  <a:srgbClr val="242424"/>
                </a:solidFill>
              </a:rPr>
              <a:t>Selmore</a:t>
            </a:r>
            <a:r>
              <a:rPr lang="en" sz="4800" dirty="0">
                <a:solidFill>
                  <a:srgbClr val="242424"/>
                </a:solidFill>
              </a:rPr>
              <a:t> and Newell Josephs, recorded by anthropologist Jesse Fewkes in 1890. Deposited in Harvard University's Peabody Museum, donated to the Library of Congress in the 1970s. </a:t>
            </a:r>
            <a:endParaRPr sz="4800" b="1" dirty="0">
              <a:solidFill>
                <a:srgbClr val="242424"/>
              </a:solidFill>
            </a:endParaRPr>
          </a:p>
          <a:p>
            <a:pPr marL="457200" lvl="0" indent="-304800" algn="l" rtl="0">
              <a:spcBef>
                <a:spcPts val="0"/>
              </a:spcBef>
              <a:spcAft>
                <a:spcPts val="0"/>
              </a:spcAft>
              <a:buClr>
                <a:schemeClr val="dk1"/>
              </a:buClr>
              <a:buSzPct val="100000"/>
              <a:buChar char="●"/>
            </a:pPr>
            <a:r>
              <a:rPr lang="en" sz="4800" dirty="0">
                <a:solidFill>
                  <a:schemeClr val="dk1"/>
                </a:solidFill>
              </a:rPr>
              <a:t>Harvard claims rights, negotiation required</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LC contractual agreement and collaboration with </a:t>
            </a:r>
            <a:br>
              <a:rPr lang="en" sz="4800" dirty="0">
                <a:solidFill>
                  <a:schemeClr val="dk1"/>
                </a:solidFill>
              </a:rPr>
            </a:br>
            <a:r>
              <a:rPr lang="en" sz="4800" dirty="0">
                <a:solidFill>
                  <a:schemeClr val="dk1"/>
                </a:solidFill>
              </a:rPr>
              <a:t>Passamaquoddy Tribe, Local Contexts, and </a:t>
            </a:r>
            <a:r>
              <a:rPr lang="en" sz="4800" dirty="0" err="1">
                <a:solidFill>
                  <a:schemeClr val="dk1"/>
                </a:solidFill>
              </a:rPr>
              <a:t>Mukurtu</a:t>
            </a:r>
            <a:r>
              <a:rPr lang="en" sz="4800" dirty="0">
                <a:solidFill>
                  <a:schemeClr val="dk1"/>
                </a:solidFill>
              </a:rPr>
              <a:t> </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Traditional Knowledge labels developed by Tribe. https://</a:t>
            </a:r>
            <a:r>
              <a:rPr lang="en" sz="4800" dirty="0" err="1">
                <a:solidFill>
                  <a:schemeClr val="dk1"/>
                </a:solidFill>
              </a:rPr>
              <a:t>www.loc.gov</a:t>
            </a:r>
            <a:r>
              <a:rPr lang="en" sz="4800" dirty="0">
                <a:solidFill>
                  <a:schemeClr val="dk1"/>
                </a:solidFill>
              </a:rPr>
              <a:t>/collections/ancestral-voices/</a:t>
            </a:r>
            <a:br>
              <a:rPr lang="en" sz="4800" dirty="0">
                <a:solidFill>
                  <a:schemeClr val="dk1"/>
                </a:solidFill>
              </a:rPr>
            </a:br>
            <a:r>
              <a:rPr lang="en" sz="4800" dirty="0">
                <a:solidFill>
                  <a:schemeClr val="dk1"/>
                </a:solidFill>
              </a:rPr>
              <a:t>about-this-collection/rights-and-access/</a:t>
            </a:r>
            <a:endParaRPr sz="4800" dirty="0">
              <a:solidFill>
                <a:schemeClr val="dk1"/>
              </a:solidFill>
            </a:endParaRPr>
          </a:p>
          <a:p>
            <a:pPr marL="457200" lvl="0" indent="-304800" algn="l" rtl="0">
              <a:spcBef>
                <a:spcPts val="0"/>
              </a:spcBef>
              <a:spcAft>
                <a:spcPts val="0"/>
              </a:spcAft>
              <a:buSzPct val="100000"/>
              <a:buChar char="●"/>
            </a:pPr>
            <a:r>
              <a:rPr lang="en" sz="4800" dirty="0">
                <a:solidFill>
                  <a:schemeClr val="dk1"/>
                </a:solidFill>
              </a:rPr>
              <a:t>Video workshop (2018) includes the first public </a:t>
            </a:r>
            <a:br>
              <a:rPr lang="en" sz="4800" dirty="0">
                <a:solidFill>
                  <a:schemeClr val="dk1"/>
                </a:solidFill>
              </a:rPr>
            </a:br>
            <a:r>
              <a:rPr lang="en" sz="4800" dirty="0">
                <a:solidFill>
                  <a:schemeClr val="dk1"/>
                </a:solidFill>
              </a:rPr>
              <a:t>performance of a Passamaquoddy song since 1890  </a:t>
            </a:r>
            <a:r>
              <a:rPr lang="en" sz="4800" u="sng" dirty="0">
                <a:solidFill>
                  <a:srgbClr val="1155CC"/>
                </a:solidFill>
                <a:highlight>
                  <a:srgbClr val="FFFFFF"/>
                </a:highlight>
                <a:hlinkClick r:id="rId3">
                  <a:extLst>
                    <a:ext uri="{A12FA001-AC4F-418D-AE19-62706E023703}">
                      <ahyp:hlinkClr xmlns:ahyp="http://schemas.microsoft.com/office/drawing/2018/hyperlinkcolor" val="tx"/>
                    </a:ext>
                  </a:extLst>
                </a:hlinkClick>
              </a:rPr>
              <a:t>https://www.youtube.com/watch?v=YIVHegzjJPo&amp;t=3750s</a:t>
            </a:r>
            <a:endParaRPr sz="4800" dirty="0"/>
          </a:p>
          <a:p>
            <a:pPr marL="457200" lvl="0" indent="0" algn="l" rtl="0">
              <a:spcBef>
                <a:spcPts val="0"/>
              </a:spcBef>
              <a:spcAft>
                <a:spcPts val="0"/>
              </a:spcAft>
              <a:buNone/>
            </a:pPr>
            <a:endParaRPr lang="en" sz="4800" dirty="0"/>
          </a:p>
          <a:p>
            <a:pPr marL="457200" lvl="0" indent="0" algn="l" rtl="0">
              <a:spcBef>
                <a:spcPts val="0"/>
              </a:spcBef>
              <a:spcAft>
                <a:spcPts val="0"/>
              </a:spcAft>
              <a:buNone/>
            </a:pPr>
            <a:r>
              <a:rPr lang="en" sz="4800" dirty="0"/>
              <a:t>[timecode </a:t>
            </a:r>
            <a:r>
              <a:rPr lang="en" sz="4800" dirty="0">
                <a:solidFill>
                  <a:srgbClr val="222222"/>
                </a:solidFill>
                <a:highlight>
                  <a:srgbClr val="FFFFFF"/>
                </a:highlight>
              </a:rPr>
              <a:t>57:40-1.00:34 embedded]</a:t>
            </a:r>
            <a:endParaRPr sz="4800" dirty="0">
              <a:solidFill>
                <a:srgbClr val="222222"/>
              </a:solidFill>
              <a:highlight>
                <a:srgbClr val="FFFFFF"/>
              </a:highlight>
            </a:endParaRPr>
          </a:p>
          <a:p>
            <a:pPr marL="457200" lvl="0" indent="0" algn="l" rtl="0">
              <a:spcBef>
                <a:spcPts val="0"/>
              </a:spcBef>
              <a:spcAft>
                <a:spcPts val="0"/>
              </a:spcAft>
              <a:buNone/>
            </a:pPr>
            <a:endParaRPr sz="4400" dirty="0">
              <a:solidFill>
                <a:srgbClr val="222222"/>
              </a:solidFill>
              <a:highlight>
                <a:srgbClr val="FFFFFF"/>
              </a:highlight>
            </a:endParaRPr>
          </a:p>
          <a:p>
            <a:pPr marL="457200" lvl="0" indent="0" algn="l" rtl="0">
              <a:spcBef>
                <a:spcPts val="0"/>
              </a:spcBef>
              <a:spcAft>
                <a:spcPts val="0"/>
              </a:spcAft>
              <a:buNone/>
            </a:pPr>
            <a:endParaRPr sz="4400" dirty="0">
              <a:solidFill>
                <a:srgbClr val="222222"/>
              </a:solidFill>
              <a:highlight>
                <a:srgbClr val="FFFFFF"/>
              </a:highlight>
            </a:endParaRPr>
          </a:p>
        </p:txBody>
      </p:sp>
      <p:pic>
        <p:nvPicPr>
          <p:cNvPr id="155" name="Google Shape;155;p25"/>
          <p:cNvPicPr preferRelativeResize="0">
            <a:picLocks noChangeAspect="1"/>
          </p:cNvPicPr>
          <p:nvPr/>
        </p:nvPicPr>
        <p:blipFill>
          <a:blip r:embed="rId4">
            <a:alphaModFix/>
          </a:blip>
          <a:stretch>
            <a:fillRect/>
          </a:stretch>
        </p:blipFill>
        <p:spPr>
          <a:xfrm>
            <a:off x="4712864" y="2571750"/>
            <a:ext cx="4479885" cy="24305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00" y="445025"/>
            <a:ext cx="5404200" cy="5727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b="1" dirty="0">
                <a:solidFill>
                  <a:srgbClr val="0059C6"/>
                </a:solidFill>
              </a:rPr>
              <a:t>Cautions To Patrons</a:t>
            </a:r>
            <a:endParaRPr b="1" dirty="0">
              <a:solidFill>
                <a:srgbClr val="0059C6"/>
              </a:solidFill>
            </a:endParaRPr>
          </a:p>
        </p:txBody>
      </p:sp>
      <p:sp>
        <p:nvSpPr>
          <p:cNvPr id="161" name="Google Shape;161;p26"/>
          <p:cNvSpPr txBox="1">
            <a:spLocks noGrp="1"/>
          </p:cNvSpPr>
          <p:nvPr>
            <p:ph type="body" idx="1"/>
          </p:nvPr>
        </p:nvSpPr>
        <p:spPr>
          <a:xfrm>
            <a:off x="97820" y="1160713"/>
            <a:ext cx="5631600" cy="3416400"/>
          </a:xfrm>
          <a:prstGeom prst="rect">
            <a:avLst/>
          </a:prstGeom>
        </p:spPr>
        <p:txBody>
          <a:bodyPr spcFirstLastPara="1" wrap="square" lIns="91425" tIns="91425" rIns="91425" bIns="91425" anchor="t" anchorCtr="0">
            <a:normAutofit fontScale="25000" lnSpcReduction="20000"/>
          </a:bodyPr>
          <a:lstStyle/>
          <a:p>
            <a:pPr marL="457200" marR="165100" lvl="0" indent="-323850" algn="l" rtl="0">
              <a:lnSpc>
                <a:spcPct val="100000"/>
              </a:lnSpc>
              <a:spcBef>
                <a:spcPts val="1400"/>
              </a:spcBef>
              <a:spcAft>
                <a:spcPts val="0"/>
              </a:spcAft>
              <a:buClr>
                <a:schemeClr val="dk1"/>
              </a:buClr>
              <a:buSzPct val="100000"/>
              <a:buChar char="●"/>
            </a:pPr>
            <a:r>
              <a:rPr lang="en" sz="6000" dirty="0">
                <a:solidFill>
                  <a:schemeClr val="dk1"/>
                </a:solidFill>
              </a:rPr>
              <a:t>Disclaimer: </a:t>
            </a:r>
            <a:r>
              <a:rPr lang="en" sz="6000" i="1" dirty="0">
                <a:solidFill>
                  <a:schemeClr val="dk1"/>
                </a:solidFill>
              </a:rPr>
              <a:t>“</a:t>
            </a:r>
            <a:r>
              <a:rPr lang="en" sz="6000" dirty="0">
                <a:solidFill>
                  <a:schemeClr val="dk1"/>
                </a:solidFill>
              </a:rPr>
              <a:t>Through its Web sites, the Library is offering broad public access to a wide range of information, including historical materials that may contain offensive language or negative stereotypes. Such materials must be viewed in the context of the relevant time period.”  </a:t>
            </a:r>
          </a:p>
          <a:p>
            <a:pPr marL="457200" marR="165100" lvl="0" indent="-323850" algn="l" rtl="0">
              <a:lnSpc>
                <a:spcPct val="100000"/>
              </a:lnSpc>
              <a:spcBef>
                <a:spcPts val="1400"/>
              </a:spcBef>
              <a:spcAft>
                <a:spcPts val="0"/>
              </a:spcAft>
              <a:buClr>
                <a:schemeClr val="dk1"/>
              </a:buClr>
              <a:buSzPct val="100000"/>
              <a:buChar char="●"/>
            </a:pPr>
            <a:endParaRPr lang="en" sz="6000" dirty="0">
              <a:solidFill>
                <a:schemeClr val="dk1"/>
              </a:solidFill>
            </a:endParaRPr>
          </a:p>
          <a:p>
            <a:pPr marL="457200" marR="165100" lvl="0" indent="-323850" algn="l" rtl="0">
              <a:lnSpc>
                <a:spcPct val="100000"/>
              </a:lnSpc>
              <a:spcBef>
                <a:spcPts val="1400"/>
              </a:spcBef>
              <a:spcAft>
                <a:spcPts val="0"/>
              </a:spcAft>
              <a:buClr>
                <a:schemeClr val="dk1"/>
              </a:buClr>
              <a:buSzPct val="100000"/>
              <a:buChar char="●"/>
            </a:pPr>
            <a:r>
              <a:rPr lang="en" sz="6000" dirty="0">
                <a:solidFill>
                  <a:schemeClr val="dk1"/>
                </a:solidFill>
              </a:rPr>
              <a:t>Privacy notice: “</a:t>
            </a:r>
            <a:r>
              <a:rPr lang="en" sz="5900" dirty="0">
                <a:solidFill>
                  <a:srgbClr val="242424"/>
                </a:solidFill>
                <a:highlight>
                  <a:srgbClr val="FFFFFF"/>
                </a:highlight>
              </a:rPr>
              <a:t>all users are responsible for complying with all privacy and publicity rights, rules, and applicable laws when accessing and utilizing the collections.”</a:t>
            </a:r>
            <a:r>
              <a:rPr lang="en" sz="5900" dirty="0">
                <a:solidFill>
                  <a:schemeClr val="dk1"/>
                </a:solidFill>
              </a:rPr>
              <a:t> </a:t>
            </a:r>
            <a:endParaRPr sz="5900" dirty="0">
              <a:solidFill>
                <a:schemeClr val="dk1"/>
              </a:solidFill>
            </a:endParaRPr>
          </a:p>
          <a:p>
            <a:pPr marL="457200" marR="165100" lvl="0" indent="0" algn="l" rtl="0">
              <a:lnSpc>
                <a:spcPct val="100000"/>
              </a:lnSpc>
              <a:spcBef>
                <a:spcPts val="1400"/>
              </a:spcBef>
              <a:spcAft>
                <a:spcPts val="0"/>
              </a:spcAft>
              <a:buNone/>
            </a:pPr>
            <a:endParaRPr sz="5900" dirty="0">
              <a:solidFill>
                <a:schemeClr val="dk1"/>
              </a:solidFill>
            </a:endParaRPr>
          </a:p>
          <a:p>
            <a:pPr marL="457200" marR="165100" lvl="0" indent="-323850" algn="l" rtl="0">
              <a:lnSpc>
                <a:spcPct val="100000"/>
              </a:lnSpc>
              <a:spcBef>
                <a:spcPts val="1400"/>
              </a:spcBef>
              <a:spcAft>
                <a:spcPts val="0"/>
              </a:spcAft>
              <a:buClr>
                <a:schemeClr val="dk1"/>
              </a:buClr>
              <a:buSzPct val="100000"/>
              <a:buChar char="●"/>
            </a:pPr>
            <a:r>
              <a:rPr lang="en" sz="6000" dirty="0">
                <a:solidFill>
                  <a:schemeClr val="dk1"/>
                </a:solidFill>
              </a:rPr>
              <a:t>Reader Registration form: </a:t>
            </a:r>
            <a:r>
              <a:rPr lang="en" sz="6000" i="1" dirty="0">
                <a:solidFill>
                  <a:schemeClr val="dk1"/>
                </a:solidFill>
              </a:rPr>
              <a:t> “</a:t>
            </a:r>
            <a:r>
              <a:rPr lang="en" sz="6000" dirty="0">
                <a:solidFill>
                  <a:schemeClr val="dk1"/>
                </a:solidFill>
                <a:highlight>
                  <a:schemeClr val="lt1"/>
                </a:highlight>
              </a:rPr>
              <a:t>The Library asks that researchers approach the materials in our collections with respect for the culture and sensibilities of the people whose lives, ideas, and creativity are documented here.”</a:t>
            </a:r>
            <a:endParaRPr sz="6000" dirty="0">
              <a:solidFill>
                <a:schemeClr val="dk1"/>
              </a:solidFill>
              <a:highlight>
                <a:schemeClr val="lt1"/>
              </a:highlight>
            </a:endParaRPr>
          </a:p>
          <a:p>
            <a:pPr marL="457200" marR="165100" lvl="0" indent="0" algn="l" rtl="0">
              <a:spcBef>
                <a:spcPts val="1400"/>
              </a:spcBef>
              <a:spcAft>
                <a:spcPts val="0"/>
              </a:spcAft>
              <a:buNone/>
            </a:pPr>
            <a:endParaRPr sz="1350" dirty="0">
              <a:solidFill>
                <a:schemeClr val="dk1"/>
              </a:solidFill>
              <a:highlight>
                <a:schemeClr val="lt1"/>
              </a:highlight>
            </a:endParaRPr>
          </a:p>
          <a:p>
            <a:pPr marL="0" lvl="0" indent="0" algn="l" rtl="0">
              <a:spcBef>
                <a:spcPts val="0"/>
              </a:spcBef>
              <a:spcAft>
                <a:spcPts val="0"/>
              </a:spcAft>
              <a:buNone/>
            </a:pPr>
            <a:endParaRPr dirty="0"/>
          </a:p>
          <a:p>
            <a:pPr marL="0" lvl="0" indent="0" algn="l" rtl="0">
              <a:spcBef>
                <a:spcPts val="1200"/>
              </a:spcBef>
              <a:spcAft>
                <a:spcPts val="1200"/>
              </a:spcAft>
              <a:buNone/>
            </a:pPr>
            <a:endParaRPr dirty="0"/>
          </a:p>
        </p:txBody>
      </p:sp>
      <p:pic>
        <p:nvPicPr>
          <p:cNvPr id="162" name="Google Shape;162;p26"/>
          <p:cNvPicPr preferRelativeResize="0"/>
          <p:nvPr/>
        </p:nvPicPr>
        <p:blipFill>
          <a:blip r:embed="rId3">
            <a:alphaModFix/>
          </a:blip>
          <a:stretch>
            <a:fillRect/>
          </a:stretch>
        </p:blipFill>
        <p:spPr>
          <a:xfrm>
            <a:off x="5912275" y="319025"/>
            <a:ext cx="2865732" cy="3820976"/>
          </a:xfrm>
          <a:prstGeom prst="rect">
            <a:avLst/>
          </a:prstGeom>
          <a:noFill/>
          <a:ln>
            <a:noFill/>
          </a:ln>
        </p:spPr>
      </p:pic>
      <p:sp>
        <p:nvSpPr>
          <p:cNvPr id="163" name="Google Shape;163;p26"/>
          <p:cNvSpPr txBox="1"/>
          <p:nvPr/>
        </p:nvSpPr>
        <p:spPr>
          <a:xfrm>
            <a:off x="5912275" y="4233650"/>
            <a:ext cx="31419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2400"/>
              </a:spcAft>
              <a:buNone/>
            </a:pPr>
            <a:r>
              <a:rPr lang="en" sz="1000" dirty="0">
                <a:solidFill>
                  <a:srgbClr val="242424"/>
                </a:solidFill>
                <a:highlight>
                  <a:srgbClr val="FFFFFF"/>
                </a:highlight>
              </a:rPr>
              <a:t>Amplifier - Echo-Hawk, Bunky - Miller, Shawn M. Joy Harjo, </a:t>
            </a:r>
            <a:r>
              <a:rPr lang="en" sz="1000" dirty="0" err="1">
                <a:solidFill>
                  <a:srgbClr val="242424"/>
                </a:solidFill>
                <a:highlight>
                  <a:srgbClr val="FFFFFF"/>
                </a:highlight>
              </a:rPr>
              <a:t>Mvskoke</a:t>
            </a:r>
            <a:r>
              <a:rPr lang="en" sz="1000" dirty="0">
                <a:solidFill>
                  <a:srgbClr val="242424"/>
                </a:solidFill>
                <a:highlight>
                  <a:srgbClr val="FFFFFF"/>
                </a:highlight>
              </a:rPr>
              <a:t> Creek, U.S. Poet Laureate(2020)</a:t>
            </a:r>
            <a:endParaRPr sz="1000" dirty="0">
              <a:solidFill>
                <a:srgbClr val="242424"/>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112940" y="448453"/>
            <a:ext cx="55251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solidFill>
                  <a:srgbClr val="0059C6"/>
                </a:solidFill>
              </a:rPr>
              <a:t>Highlighting Native Resources</a:t>
            </a:r>
            <a:endParaRPr b="1" dirty="0">
              <a:solidFill>
                <a:srgbClr val="0059C6"/>
              </a:solidFill>
            </a:endParaRPr>
          </a:p>
        </p:txBody>
      </p:sp>
      <p:sp>
        <p:nvSpPr>
          <p:cNvPr id="169" name="Google Shape;169;p27"/>
          <p:cNvSpPr txBox="1"/>
          <p:nvPr/>
        </p:nvSpPr>
        <p:spPr>
          <a:xfrm>
            <a:off x="0" y="1510300"/>
            <a:ext cx="7821600" cy="369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200">
              <a:solidFill>
                <a:schemeClr val="dk1"/>
              </a:solidFill>
            </a:endParaRPr>
          </a:p>
        </p:txBody>
      </p:sp>
      <p:sp>
        <p:nvSpPr>
          <p:cNvPr id="170" name="Google Shape;170;p27"/>
          <p:cNvSpPr txBox="1"/>
          <p:nvPr/>
        </p:nvSpPr>
        <p:spPr>
          <a:xfrm>
            <a:off x="5693700" y="4284925"/>
            <a:ext cx="3375300" cy="23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300"/>
          </a:p>
        </p:txBody>
      </p:sp>
      <p:sp>
        <p:nvSpPr>
          <p:cNvPr id="171" name="Google Shape;171;p27"/>
          <p:cNvSpPr txBox="1"/>
          <p:nvPr/>
        </p:nvSpPr>
        <p:spPr>
          <a:xfrm>
            <a:off x="6328925" y="4673900"/>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p>
        </p:txBody>
      </p:sp>
      <p:sp>
        <p:nvSpPr>
          <p:cNvPr id="172" name="Google Shape;172;p27"/>
          <p:cNvSpPr txBox="1"/>
          <p:nvPr/>
        </p:nvSpPr>
        <p:spPr>
          <a:xfrm>
            <a:off x="244020" y="4556778"/>
            <a:ext cx="5671800" cy="550890"/>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1200"/>
              </a:spcAft>
              <a:buNone/>
            </a:pPr>
            <a:r>
              <a:rPr lang="en" sz="1200" dirty="0"/>
              <a:t>https://</a:t>
            </a:r>
            <a:r>
              <a:rPr lang="en" sz="1200" dirty="0" err="1"/>
              <a:t>guides.loc.gov</a:t>
            </a:r>
            <a:r>
              <a:rPr lang="en" sz="1200" dirty="0"/>
              <a:t>/indigenous-peoples-resources</a:t>
            </a:r>
            <a:endParaRPr sz="1200" dirty="0"/>
          </a:p>
        </p:txBody>
      </p:sp>
      <p:sp>
        <p:nvSpPr>
          <p:cNvPr id="173" name="Google Shape;173;p27"/>
          <p:cNvSpPr txBox="1"/>
          <p:nvPr/>
        </p:nvSpPr>
        <p:spPr>
          <a:xfrm>
            <a:off x="239260" y="1140603"/>
            <a:ext cx="5172900" cy="333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1500" i="1">
                <a:solidFill>
                  <a:srgbClr val="242424"/>
                </a:solidFill>
              </a:rPr>
              <a:t>The Library of Congress has long treasured and preserved Native American collections in a variety of formats. We acknowledge that some of these collections were </a:t>
            </a:r>
            <a:r>
              <a:rPr lang="en" sz="1500" i="1">
                <a:solidFill>
                  <a:srgbClr val="242424"/>
                </a:solidFill>
                <a:highlight>
                  <a:srgbClr val="FFFF00"/>
                </a:highlight>
              </a:rPr>
              <a:t>acquired without the full consent of their communities of origin.</a:t>
            </a:r>
            <a:r>
              <a:rPr lang="en" sz="1500" i="1">
                <a:solidFill>
                  <a:srgbClr val="242424"/>
                </a:solidFill>
              </a:rPr>
              <a:t> Today, the Library is dedicated to building vibrant </a:t>
            </a:r>
            <a:r>
              <a:rPr lang="en" sz="1500" i="1">
                <a:solidFill>
                  <a:srgbClr val="242424"/>
                </a:solidFill>
                <a:highlight>
                  <a:srgbClr val="FFFF00"/>
                </a:highlight>
              </a:rPr>
              <a:t>partnerships with Native American communities</a:t>
            </a:r>
            <a:r>
              <a:rPr lang="en" sz="1500" i="1">
                <a:solidFill>
                  <a:srgbClr val="242424"/>
                </a:solidFill>
              </a:rPr>
              <a:t>; providing </a:t>
            </a:r>
            <a:r>
              <a:rPr lang="en" sz="1500" i="1">
                <a:solidFill>
                  <a:srgbClr val="242424"/>
                </a:solidFill>
                <a:highlight>
                  <a:srgbClr val="FFFF00"/>
                </a:highlight>
              </a:rPr>
              <a:t>respectful, consultative, and appropriate access</a:t>
            </a:r>
            <a:r>
              <a:rPr lang="en" sz="1500" i="1">
                <a:solidFill>
                  <a:srgbClr val="242424"/>
                </a:solidFill>
              </a:rPr>
              <a:t> to historic Native American materials; promoting innovative scholarship on Native American collections; </a:t>
            </a:r>
            <a:r>
              <a:rPr lang="en" sz="1500" i="1">
                <a:solidFill>
                  <a:srgbClr val="242424"/>
                </a:solidFill>
                <a:highlight>
                  <a:srgbClr val="FFFF00"/>
                </a:highlight>
              </a:rPr>
              <a:t>collecting contemporary Native American works</a:t>
            </a:r>
            <a:r>
              <a:rPr lang="en" sz="1500" i="1">
                <a:solidFill>
                  <a:srgbClr val="242424"/>
                </a:solidFill>
              </a:rPr>
              <a:t>; and </a:t>
            </a:r>
            <a:r>
              <a:rPr lang="en" sz="1500" i="1">
                <a:solidFill>
                  <a:srgbClr val="242424"/>
                </a:solidFill>
                <a:highlight>
                  <a:srgbClr val="FFFF00"/>
                </a:highlight>
              </a:rPr>
              <a:t>cultivating and celebrating distinguished achievements</a:t>
            </a:r>
            <a:r>
              <a:rPr lang="en" sz="1500" i="1">
                <a:solidFill>
                  <a:srgbClr val="242424"/>
                </a:solidFill>
              </a:rPr>
              <a:t> by Native American scholars and creators.</a:t>
            </a:r>
            <a:endParaRPr sz="1500" i="1">
              <a:solidFill>
                <a:srgbClr val="242424"/>
              </a:solidFill>
              <a:highlight>
                <a:srgbClr val="FFFF00"/>
              </a:highlight>
            </a:endParaRPr>
          </a:p>
        </p:txBody>
      </p:sp>
      <p:pic>
        <p:nvPicPr>
          <p:cNvPr id="174" name="Google Shape;174;p27"/>
          <p:cNvPicPr preferRelativeResize="0"/>
          <p:nvPr/>
        </p:nvPicPr>
        <p:blipFill>
          <a:blip r:embed="rId3">
            <a:alphaModFix/>
          </a:blip>
          <a:stretch>
            <a:fillRect/>
          </a:stretch>
        </p:blipFill>
        <p:spPr>
          <a:xfrm>
            <a:off x="5757120" y="898905"/>
            <a:ext cx="3121650" cy="3111245"/>
          </a:xfrm>
          <a:prstGeom prst="rect">
            <a:avLst/>
          </a:prstGeom>
          <a:noFill/>
          <a:ln>
            <a:noFill/>
          </a:ln>
        </p:spPr>
      </p:pic>
      <p:sp>
        <p:nvSpPr>
          <p:cNvPr id="175" name="Google Shape;175;p27"/>
          <p:cNvSpPr txBox="1"/>
          <p:nvPr/>
        </p:nvSpPr>
        <p:spPr>
          <a:xfrm>
            <a:off x="5707995" y="4127448"/>
            <a:ext cx="32199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Wendy Red Star, </a:t>
            </a:r>
            <a:r>
              <a:rPr lang="en" sz="1000" i="1" dirty="0"/>
              <a:t>Her Dreams Are True (Julia Bad Boy) </a:t>
            </a:r>
            <a:r>
              <a:rPr lang="en" sz="1000" dirty="0"/>
              <a:t>(2021) https://</a:t>
            </a:r>
            <a:r>
              <a:rPr lang="en" sz="1000" dirty="0" err="1"/>
              <a:t>www.loc.gov</a:t>
            </a:r>
            <a:r>
              <a:rPr lang="en" sz="1000" dirty="0"/>
              <a:t>/item/2022635507/</a:t>
            </a:r>
            <a:endParaRPr sz="1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241956" y="447460"/>
            <a:ext cx="8434350" cy="172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dirty="0">
                <a:solidFill>
                  <a:srgbClr val="0059C6"/>
                </a:solidFill>
              </a:rPr>
              <a:t>The Library is Part of a Federal Ecosystem</a:t>
            </a:r>
            <a:endParaRPr sz="2500" b="1" dirty="0">
              <a:solidFill>
                <a:srgbClr val="0059C6"/>
              </a:solidFill>
            </a:endParaRPr>
          </a:p>
          <a:p>
            <a:pPr marL="0" lvl="0" indent="0" algn="l" rtl="0">
              <a:spcBef>
                <a:spcPts val="0"/>
              </a:spcBef>
              <a:spcAft>
                <a:spcPts val="0"/>
              </a:spcAft>
              <a:buNone/>
            </a:pPr>
            <a:r>
              <a:rPr lang="en" sz="2077" i="1" dirty="0">
                <a:solidFill>
                  <a:srgbClr val="FF0000"/>
                </a:solidFill>
              </a:rPr>
              <a:t>Advancing Access, Preservation, Innovation Matters</a:t>
            </a:r>
            <a:endParaRPr sz="2077" i="1" dirty="0">
              <a:solidFill>
                <a:srgbClr val="FF0000"/>
              </a:solidFill>
            </a:endParaRPr>
          </a:p>
          <a:p>
            <a:pPr marL="0" lvl="0" indent="0" algn="l" rtl="0">
              <a:spcBef>
                <a:spcPts val="0"/>
              </a:spcBef>
              <a:spcAft>
                <a:spcPts val="0"/>
              </a:spcAft>
              <a:buNone/>
            </a:pPr>
            <a:endParaRPr sz="1377" b="1" dirty="0">
              <a:solidFill>
                <a:srgbClr val="FF0000"/>
              </a:solidFill>
            </a:endParaRPr>
          </a:p>
          <a:p>
            <a:pPr marL="0" lvl="0" indent="0" algn="l" rtl="0">
              <a:spcBef>
                <a:spcPts val="0"/>
              </a:spcBef>
              <a:spcAft>
                <a:spcPts val="0"/>
              </a:spcAft>
              <a:buNone/>
            </a:pPr>
            <a:r>
              <a:rPr lang="en" sz="1800" dirty="0">
                <a:solidFill>
                  <a:srgbClr val="0059C6"/>
                </a:solidFill>
              </a:rPr>
              <a:t>Projects: 	</a:t>
            </a:r>
            <a:r>
              <a:rPr lang="en" sz="1800" dirty="0" err="1">
                <a:solidFill>
                  <a:srgbClr val="0059C6"/>
                </a:solidFill>
              </a:rPr>
              <a:t>Mukurtu</a:t>
            </a:r>
            <a:r>
              <a:rPr lang="en" sz="1800" dirty="0">
                <a:solidFill>
                  <a:srgbClr val="0059C6"/>
                </a:solidFill>
              </a:rPr>
              <a:t> CMS</a:t>
            </a:r>
            <a:endParaRPr sz="1800" dirty="0">
              <a:solidFill>
                <a:srgbClr val="0059C6"/>
              </a:solidFill>
            </a:endParaRPr>
          </a:p>
          <a:p>
            <a:pPr marL="914400" lvl="0" indent="457200" algn="l" rtl="0">
              <a:spcBef>
                <a:spcPts val="0"/>
              </a:spcBef>
              <a:spcAft>
                <a:spcPts val="0"/>
              </a:spcAft>
              <a:buNone/>
            </a:pPr>
            <a:r>
              <a:rPr lang="en" sz="1800" dirty="0">
                <a:solidFill>
                  <a:srgbClr val="0059C6"/>
                </a:solidFill>
              </a:rPr>
              <a:t>	Lawrence Berkeley National Laboratory</a:t>
            </a:r>
            <a:endParaRPr dirty="0">
              <a:solidFill>
                <a:srgbClr val="0059C6"/>
              </a:solidFill>
            </a:endParaRPr>
          </a:p>
        </p:txBody>
      </p:sp>
      <p:pic>
        <p:nvPicPr>
          <p:cNvPr id="182" name="Google Shape;182;p28"/>
          <p:cNvPicPr preferRelativeResize="0"/>
          <p:nvPr/>
        </p:nvPicPr>
        <p:blipFill rotWithShape="1">
          <a:blip r:embed="rId3">
            <a:alphaModFix/>
          </a:blip>
          <a:srcRect r="6942"/>
          <a:stretch/>
        </p:blipFill>
        <p:spPr>
          <a:xfrm>
            <a:off x="166650" y="2067733"/>
            <a:ext cx="3894625" cy="2379649"/>
          </a:xfrm>
          <a:prstGeom prst="rect">
            <a:avLst/>
          </a:prstGeom>
          <a:noFill/>
          <a:ln>
            <a:noFill/>
          </a:ln>
        </p:spPr>
      </p:pic>
      <p:sp>
        <p:nvSpPr>
          <p:cNvPr id="183" name="Google Shape;183;p28"/>
          <p:cNvSpPr txBox="1"/>
          <p:nvPr/>
        </p:nvSpPr>
        <p:spPr>
          <a:xfrm>
            <a:off x="6365375" y="1408050"/>
            <a:ext cx="280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184" name="Google Shape;184;p28"/>
          <p:cNvSpPr txBox="1"/>
          <p:nvPr/>
        </p:nvSpPr>
        <p:spPr>
          <a:xfrm>
            <a:off x="7296575" y="1048600"/>
            <a:ext cx="187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185" name="Google Shape;185;p28"/>
          <p:cNvSpPr txBox="1"/>
          <p:nvPr/>
        </p:nvSpPr>
        <p:spPr>
          <a:xfrm>
            <a:off x="4206325" y="1961169"/>
            <a:ext cx="510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186" name="Google Shape;186;p28"/>
          <p:cNvPicPr preferRelativeResize="0"/>
          <p:nvPr/>
        </p:nvPicPr>
        <p:blipFill>
          <a:blip r:embed="rId4">
            <a:alphaModFix/>
          </a:blip>
          <a:stretch>
            <a:fillRect/>
          </a:stretch>
        </p:blipFill>
        <p:spPr>
          <a:xfrm>
            <a:off x="6949439" y="189726"/>
            <a:ext cx="2220635" cy="1992449"/>
          </a:xfrm>
          <a:prstGeom prst="rect">
            <a:avLst/>
          </a:prstGeom>
          <a:noFill/>
          <a:ln>
            <a:noFill/>
          </a:ln>
        </p:spPr>
      </p:pic>
      <p:sp>
        <p:nvSpPr>
          <p:cNvPr id="187" name="Google Shape;187;p28"/>
          <p:cNvSpPr txBox="1"/>
          <p:nvPr/>
        </p:nvSpPr>
        <p:spPr>
          <a:xfrm>
            <a:off x="239175" y="4496371"/>
            <a:ext cx="82893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dirty="0">
                <a:solidFill>
                  <a:srgbClr val="003B58"/>
                </a:solidFill>
              </a:rPr>
              <a:t>(Left) </a:t>
            </a:r>
            <a:r>
              <a:rPr lang="en" sz="1100" dirty="0" err="1">
                <a:solidFill>
                  <a:srgbClr val="003B58"/>
                </a:solidFill>
              </a:rPr>
              <a:t>Mukurtu</a:t>
            </a:r>
            <a:r>
              <a:rPr lang="en" sz="1100" dirty="0">
                <a:solidFill>
                  <a:srgbClr val="003B58"/>
                </a:solidFill>
              </a:rPr>
              <a:t> Homepage at https://</a:t>
            </a:r>
            <a:r>
              <a:rPr lang="en" sz="1100" dirty="0" err="1">
                <a:solidFill>
                  <a:srgbClr val="003B58"/>
                </a:solidFill>
              </a:rPr>
              <a:t>mukurtu.org</a:t>
            </a:r>
            <a:r>
              <a:rPr lang="en" sz="1100" dirty="0">
                <a:solidFill>
                  <a:srgbClr val="003B58"/>
                </a:solidFill>
              </a:rPr>
              <a:t>/; (Upper Right) Piegan Indian, Mountain Chief, listening to recording with ethnologist Frances Densmore (1913); (Lower Right) </a:t>
            </a:r>
            <a:r>
              <a:rPr lang="en" sz="1100" dirty="0">
                <a:solidFill>
                  <a:srgbClr val="131313"/>
                </a:solidFill>
                <a:highlight>
                  <a:srgbClr val="FFFFFF"/>
                </a:highlight>
              </a:rPr>
              <a:t>IRENE, Olivia Dill, Carl Haber.</a:t>
            </a:r>
            <a:endParaRPr sz="1100" dirty="0">
              <a:solidFill>
                <a:srgbClr val="131313"/>
              </a:solidFill>
              <a:highlight>
                <a:srgbClr val="FFFFFF"/>
              </a:highlight>
            </a:endParaRPr>
          </a:p>
        </p:txBody>
      </p:sp>
      <p:sp>
        <p:nvSpPr>
          <p:cNvPr id="188" name="Google Shape;188;p28"/>
          <p:cNvSpPr txBox="1"/>
          <p:nvPr/>
        </p:nvSpPr>
        <p:spPr>
          <a:xfrm>
            <a:off x="6377000" y="3700525"/>
            <a:ext cx="2793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189" name="Google Shape;189;p28"/>
          <p:cNvPicPr preferRelativeResize="0"/>
          <p:nvPr/>
        </p:nvPicPr>
        <p:blipFill>
          <a:blip r:embed="rId5">
            <a:alphaModFix/>
          </a:blip>
          <a:stretch>
            <a:fillRect/>
          </a:stretch>
        </p:blipFill>
        <p:spPr>
          <a:xfrm>
            <a:off x="4456800" y="2351138"/>
            <a:ext cx="4687201" cy="19568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0DA630FC-6332-DB2C-1D9D-3FEC0FAC2D4D}"/>
            </a:ext>
          </a:extLst>
        </p:cNvPr>
        <p:cNvGrpSpPr/>
        <p:nvPr/>
      </p:nvGrpSpPr>
      <p:grpSpPr>
        <a:xfrm>
          <a:off x="0" y="0"/>
          <a:ext cx="0" cy="0"/>
          <a:chOff x="0" y="0"/>
          <a:chExt cx="0" cy="0"/>
        </a:xfrm>
      </p:grpSpPr>
      <p:sp>
        <p:nvSpPr>
          <p:cNvPr id="194" name="Google Shape;194;p29">
            <a:extLst>
              <a:ext uri="{FF2B5EF4-FFF2-40B4-BE49-F238E27FC236}">
                <a16:creationId xmlns:a16="http://schemas.microsoft.com/office/drawing/2014/main" id="{ACA31534-540D-83F0-866A-7CB2CF84C65A}"/>
              </a:ext>
            </a:extLst>
          </p:cNvPr>
          <p:cNvSpPr txBox="1">
            <a:spLocks noGrp="1"/>
          </p:cNvSpPr>
          <p:nvPr>
            <p:ph type="title"/>
          </p:nvPr>
        </p:nvSpPr>
        <p:spPr>
          <a:xfrm>
            <a:off x="123025" y="438085"/>
            <a:ext cx="8941800" cy="134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500" b="1" dirty="0">
                <a:solidFill>
                  <a:srgbClr val="0059C6"/>
                </a:solidFill>
              </a:rPr>
              <a:t>Institute of Museum and Library Services at a Glance</a:t>
            </a:r>
            <a:endParaRPr sz="2500" b="1" dirty="0">
              <a:solidFill>
                <a:srgbClr val="0059C6"/>
              </a:solidFill>
            </a:endParaRPr>
          </a:p>
          <a:p>
            <a:pPr marL="0" lvl="0" indent="0" algn="ctr" rtl="0">
              <a:spcBef>
                <a:spcPts val="0"/>
              </a:spcBef>
              <a:spcAft>
                <a:spcPts val="0"/>
              </a:spcAft>
              <a:buSzPts val="990"/>
              <a:buNone/>
            </a:pPr>
            <a:endParaRPr sz="2500" b="1" dirty="0">
              <a:solidFill>
                <a:srgbClr val="0059C6"/>
              </a:solidFill>
            </a:endParaRPr>
          </a:p>
        </p:txBody>
      </p:sp>
      <p:sp>
        <p:nvSpPr>
          <p:cNvPr id="196" name="Google Shape;196;p29">
            <a:extLst>
              <a:ext uri="{FF2B5EF4-FFF2-40B4-BE49-F238E27FC236}">
                <a16:creationId xmlns:a16="http://schemas.microsoft.com/office/drawing/2014/main" id="{B75FC2C4-47F6-6D7C-0AE7-C62E0BF9E01B}"/>
              </a:ext>
            </a:extLst>
          </p:cNvPr>
          <p:cNvSpPr txBox="1"/>
          <p:nvPr/>
        </p:nvSpPr>
        <p:spPr>
          <a:xfrm>
            <a:off x="4475615" y="5373512"/>
            <a:ext cx="4174657" cy="67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Calibri"/>
                <a:ea typeface="Calibri"/>
                <a:cs typeface="Calibri"/>
                <a:sym typeface="Calibri"/>
              </a:rPr>
              <a:t>Source:  </a:t>
            </a:r>
            <a:r>
              <a:rPr lang="en-US" sz="1200" i="1" dirty="0">
                <a:solidFill>
                  <a:schemeClr val="dk1"/>
                </a:solidFill>
                <a:latin typeface="Calibri"/>
                <a:ea typeface="Calibri"/>
                <a:cs typeface="Calibri"/>
                <a:sym typeface="Calibri"/>
              </a:rPr>
              <a:t>https://</a:t>
            </a:r>
            <a:r>
              <a:rPr lang="en-US" sz="1200" i="1" dirty="0" err="1">
                <a:solidFill>
                  <a:schemeClr val="dk1"/>
                </a:solidFill>
                <a:latin typeface="Calibri"/>
                <a:ea typeface="Calibri"/>
                <a:cs typeface="Calibri"/>
                <a:sym typeface="Calibri"/>
              </a:rPr>
              <a:t>libguides.ala.org</a:t>
            </a:r>
            <a:r>
              <a:rPr lang="en-US" sz="1200" i="1" dirty="0">
                <a:solidFill>
                  <a:schemeClr val="dk1"/>
                </a:solidFill>
                <a:latin typeface="Calibri"/>
                <a:ea typeface="Calibri"/>
                <a:cs typeface="Calibri"/>
                <a:sym typeface="Calibri"/>
              </a:rPr>
              <a:t>/</a:t>
            </a:r>
            <a:r>
              <a:rPr lang="en-US" sz="1200" i="1" dirty="0" err="1">
                <a:solidFill>
                  <a:schemeClr val="dk1"/>
                </a:solidFill>
                <a:latin typeface="Calibri"/>
                <a:ea typeface="Calibri"/>
                <a:cs typeface="Calibri"/>
                <a:sym typeface="Calibri"/>
              </a:rPr>
              <a:t>c.php?g</a:t>
            </a:r>
            <a:r>
              <a:rPr lang="en-US" sz="1200" i="1" dirty="0">
                <a:solidFill>
                  <a:schemeClr val="dk1"/>
                </a:solidFill>
                <a:latin typeface="Calibri"/>
                <a:ea typeface="Calibri"/>
                <a:cs typeface="Calibri"/>
                <a:sym typeface="Calibri"/>
              </a:rPr>
              <a:t>=751692&amp;p=9132142</a:t>
            </a:r>
            <a:endParaRPr lang="en" sz="1200" i="1"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solidFill>
                <a:schemeClr val="dk2"/>
              </a:solidFill>
            </a:endParaRPr>
          </a:p>
        </p:txBody>
      </p:sp>
      <p:sp>
        <p:nvSpPr>
          <p:cNvPr id="4" name="TextBox 3">
            <a:extLst>
              <a:ext uri="{FF2B5EF4-FFF2-40B4-BE49-F238E27FC236}">
                <a16:creationId xmlns:a16="http://schemas.microsoft.com/office/drawing/2014/main" id="{5C9C8B29-B211-12EE-28AF-C4F9CA552DF9}"/>
              </a:ext>
            </a:extLst>
          </p:cNvPr>
          <p:cNvSpPr txBox="1"/>
          <p:nvPr/>
        </p:nvSpPr>
        <p:spPr>
          <a:xfrm>
            <a:off x="215130" y="1860647"/>
            <a:ext cx="4020606" cy="27020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Primary source of Federal support for America’s over </a:t>
            </a:r>
            <a:r>
              <a:rPr lang="en-US" b="1" dirty="0">
                <a:solidFill>
                  <a:schemeClr val="tx1"/>
                </a:solidFill>
              </a:rPr>
              <a:t>124,000 libraries </a:t>
            </a:r>
            <a:r>
              <a:rPr lang="en-US" dirty="0">
                <a:solidFill>
                  <a:schemeClr val="tx1"/>
                </a:solidFill>
              </a:rPr>
              <a:t>and archives and </a:t>
            </a:r>
            <a:r>
              <a:rPr lang="en-US" b="1" dirty="0">
                <a:solidFill>
                  <a:schemeClr val="tx1"/>
                </a:solidFill>
              </a:rPr>
              <a:t>33,000 museums</a:t>
            </a:r>
          </a:p>
          <a:p>
            <a:endParaRPr lang="en-US" dirty="0">
              <a:solidFill>
                <a:schemeClr val="tx1"/>
              </a:solidFill>
            </a:endParaRPr>
          </a:p>
          <a:p>
            <a:pPr marL="285750" indent="-285750">
              <a:buFont typeface="Arial" panose="020B0604020202020204" pitchFamily="34" charset="0"/>
              <a:buChar char="•"/>
            </a:pPr>
            <a:r>
              <a:rPr lang="en-US" dirty="0">
                <a:solidFill>
                  <a:schemeClr val="tx1"/>
                </a:solidFill>
                <a:latin typeface="+mn-lt"/>
              </a:rPr>
              <a:t>Mission:  P</a:t>
            </a:r>
            <a:r>
              <a:rPr lang="en-US" b="0" i="0" dirty="0">
                <a:solidFill>
                  <a:schemeClr val="tx1"/>
                </a:solidFill>
                <a:effectLst/>
                <a:latin typeface="+mn-lt"/>
              </a:rPr>
              <a:t>rimary responsibility for the development and implementation of policy to ensure the availability of museum, library, and information services adequate to meet the essential information, education, research, economic, cultural, and civic needs of the people of the United States  </a:t>
            </a:r>
          </a:p>
          <a:p>
            <a:r>
              <a:rPr lang="en-US" dirty="0">
                <a:solidFill>
                  <a:schemeClr val="tx1"/>
                </a:solidFill>
                <a:latin typeface="+mn-lt"/>
              </a:rPr>
              <a:t>	</a:t>
            </a:r>
            <a:r>
              <a:rPr lang="en-US" b="1" i="0" dirty="0">
                <a:solidFill>
                  <a:schemeClr val="tx1"/>
                </a:solidFill>
                <a:effectLst/>
                <a:latin typeface="+mn-lt"/>
              </a:rPr>
              <a:t>(20 U.S.C. Section 9103)</a:t>
            </a:r>
            <a:endParaRPr lang="en-US" b="1" dirty="0">
              <a:solidFill>
                <a:schemeClr val="tx1"/>
              </a:solidFill>
              <a:latin typeface="+mn-lt"/>
            </a:endParaRPr>
          </a:p>
        </p:txBody>
      </p:sp>
      <p:sp>
        <p:nvSpPr>
          <p:cNvPr id="7" name="TextBox 6">
            <a:extLst>
              <a:ext uri="{FF2B5EF4-FFF2-40B4-BE49-F238E27FC236}">
                <a16:creationId xmlns:a16="http://schemas.microsoft.com/office/drawing/2014/main" id="{1B6EF062-A9FB-F8DA-5C98-5E401D0A1923}"/>
              </a:ext>
            </a:extLst>
          </p:cNvPr>
          <p:cNvSpPr txBox="1"/>
          <p:nvPr/>
        </p:nvSpPr>
        <p:spPr>
          <a:xfrm>
            <a:off x="760575" y="1251546"/>
            <a:ext cx="7666701" cy="307777"/>
          </a:xfrm>
          <a:prstGeom prst="rect">
            <a:avLst/>
          </a:prstGeom>
          <a:solidFill>
            <a:schemeClr val="accent1"/>
          </a:solidFill>
          <a:ln>
            <a:solidFill>
              <a:schemeClr val="accent1"/>
            </a:solidFill>
          </a:ln>
        </p:spPr>
        <p:txBody>
          <a:bodyPr wrap="square" rtlCol="0">
            <a:spAutoFit/>
          </a:bodyPr>
          <a:lstStyle/>
          <a:p>
            <a:pPr algn="ctr"/>
            <a:r>
              <a:rPr lang="en-US" i="1" dirty="0">
                <a:solidFill>
                  <a:schemeClr val="bg1"/>
                </a:solidFill>
              </a:rPr>
              <a:t>IMLS is “the Connective Tissue of America’s Library and Cultural Institutions.”  IMLS Matters!</a:t>
            </a:r>
          </a:p>
        </p:txBody>
      </p:sp>
      <p:sp>
        <p:nvSpPr>
          <p:cNvPr id="16" name="TextBox 15">
            <a:extLst>
              <a:ext uri="{FF2B5EF4-FFF2-40B4-BE49-F238E27FC236}">
                <a16:creationId xmlns:a16="http://schemas.microsoft.com/office/drawing/2014/main" id="{39F46B40-77B8-34C0-12BD-5B2996E9FA9D}"/>
              </a:ext>
            </a:extLst>
          </p:cNvPr>
          <p:cNvSpPr txBox="1"/>
          <p:nvPr/>
        </p:nvSpPr>
        <p:spPr>
          <a:xfrm>
            <a:off x="4300150" y="2190543"/>
            <a:ext cx="4700269" cy="892552"/>
          </a:xfrm>
          <a:prstGeom prst="rect">
            <a:avLst/>
          </a:prstGeom>
          <a:noFill/>
          <a:ln w="28575">
            <a:solidFill>
              <a:srgbClr val="0059C6"/>
            </a:solidFill>
          </a:ln>
        </p:spPr>
        <p:txBody>
          <a:bodyPr wrap="square" rtlCol="0">
            <a:spAutoFit/>
          </a:bodyPr>
          <a:lstStyle/>
          <a:p>
            <a:r>
              <a:rPr lang="en-US" sz="1300" kern="1200" dirty="0">
                <a:solidFill>
                  <a:srgbClr val="0059C6"/>
                </a:solidFill>
              </a:rPr>
              <a:t>Engage Federal, State, and local government agencies and private entities in assessing needs and coordinating plans, policies, and activities (Tribal Libraries, State Library Administrative Agencies)</a:t>
            </a:r>
          </a:p>
        </p:txBody>
      </p:sp>
      <p:sp>
        <p:nvSpPr>
          <p:cNvPr id="17" name="TextBox 16">
            <a:extLst>
              <a:ext uri="{FF2B5EF4-FFF2-40B4-BE49-F238E27FC236}">
                <a16:creationId xmlns:a16="http://schemas.microsoft.com/office/drawing/2014/main" id="{B47DD31A-ED2B-7840-4168-FE3974215A67}"/>
              </a:ext>
            </a:extLst>
          </p:cNvPr>
          <p:cNvSpPr txBox="1"/>
          <p:nvPr/>
        </p:nvSpPr>
        <p:spPr>
          <a:xfrm>
            <a:off x="4300150" y="3212609"/>
            <a:ext cx="4700268" cy="492443"/>
          </a:xfrm>
          <a:prstGeom prst="rect">
            <a:avLst/>
          </a:prstGeom>
          <a:noFill/>
          <a:ln w="28575">
            <a:solidFill>
              <a:srgbClr val="0059C6"/>
            </a:solidFill>
          </a:ln>
        </p:spPr>
        <p:txBody>
          <a:bodyPr wrap="square" rtlCol="0">
            <a:spAutoFit/>
          </a:bodyPr>
          <a:lstStyle/>
          <a:p>
            <a:r>
              <a:rPr lang="en-US" sz="1300" kern="1200" dirty="0">
                <a:solidFill>
                  <a:srgbClr val="0059C6"/>
                </a:solidFill>
              </a:rPr>
              <a:t>Carry out programs of research and development, data collection, and financial assistance</a:t>
            </a:r>
          </a:p>
        </p:txBody>
      </p:sp>
      <p:sp>
        <p:nvSpPr>
          <p:cNvPr id="18" name="TextBox 17">
            <a:extLst>
              <a:ext uri="{FF2B5EF4-FFF2-40B4-BE49-F238E27FC236}">
                <a16:creationId xmlns:a16="http://schemas.microsoft.com/office/drawing/2014/main" id="{5B4FA457-E40B-7D27-BCBC-825F88F5C7D5}"/>
              </a:ext>
            </a:extLst>
          </p:cNvPr>
          <p:cNvSpPr txBox="1"/>
          <p:nvPr/>
        </p:nvSpPr>
        <p:spPr>
          <a:xfrm>
            <a:off x="4326241" y="3834566"/>
            <a:ext cx="4700269" cy="692497"/>
          </a:xfrm>
          <a:prstGeom prst="rect">
            <a:avLst/>
          </a:prstGeom>
          <a:noFill/>
          <a:ln w="28575">
            <a:solidFill>
              <a:srgbClr val="0059C6"/>
            </a:solidFill>
          </a:ln>
        </p:spPr>
        <p:txBody>
          <a:bodyPr wrap="square" rtlCol="0">
            <a:spAutoFit/>
          </a:bodyPr>
          <a:lstStyle/>
          <a:p>
            <a:r>
              <a:rPr lang="en-US" sz="1300" kern="1200" dirty="0">
                <a:solidFill>
                  <a:srgbClr val="0059C6"/>
                </a:solidFill>
              </a:rPr>
              <a:t>Ensure that museum, library, and information services are integrated into the information and education infrastructures of the United States</a:t>
            </a:r>
          </a:p>
        </p:txBody>
      </p:sp>
      <p:sp>
        <p:nvSpPr>
          <p:cNvPr id="19" name="TextBox 18">
            <a:extLst>
              <a:ext uri="{FF2B5EF4-FFF2-40B4-BE49-F238E27FC236}">
                <a16:creationId xmlns:a16="http://schemas.microsoft.com/office/drawing/2014/main" id="{D64BAE9D-FEA6-D0E2-FEB5-F6C623179EAF}"/>
              </a:ext>
            </a:extLst>
          </p:cNvPr>
          <p:cNvSpPr txBox="1"/>
          <p:nvPr/>
        </p:nvSpPr>
        <p:spPr>
          <a:xfrm>
            <a:off x="4300148" y="1768641"/>
            <a:ext cx="4700267" cy="292388"/>
          </a:xfrm>
          <a:prstGeom prst="rect">
            <a:avLst/>
          </a:prstGeom>
          <a:noFill/>
          <a:ln w="28575">
            <a:solidFill>
              <a:srgbClr val="0059C6"/>
            </a:solidFill>
          </a:ln>
        </p:spPr>
        <p:txBody>
          <a:bodyPr wrap="square" rtlCol="0">
            <a:spAutoFit/>
          </a:bodyPr>
          <a:lstStyle/>
          <a:p>
            <a:r>
              <a:rPr lang="en-US" sz="1300" kern="1200">
                <a:solidFill>
                  <a:srgbClr val="0059C6"/>
                </a:solidFill>
              </a:rPr>
              <a:t>Advise the President, Congress, and other Federal agencies </a:t>
            </a:r>
            <a:endParaRPr lang="en-US" sz="1300" kern="1200" dirty="0">
              <a:solidFill>
                <a:srgbClr val="0059C6"/>
              </a:solidFill>
            </a:endParaRPr>
          </a:p>
        </p:txBody>
      </p:sp>
    </p:spTree>
    <p:extLst>
      <p:ext uri="{BB962C8B-B14F-4D97-AF65-F5344CB8AC3E}">
        <p14:creationId xmlns:p14="http://schemas.microsoft.com/office/powerpoint/2010/main" val="2296506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3025" y="438085"/>
            <a:ext cx="8941800" cy="6107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US" sz="2500" b="1" dirty="0">
                <a:solidFill>
                  <a:srgbClr val="0059C6"/>
                </a:solidFill>
              </a:rPr>
              <a:t>Number and Types of Libraries in the United States</a:t>
            </a:r>
            <a:endParaRPr sz="2500" b="1" dirty="0">
              <a:solidFill>
                <a:srgbClr val="0059C6"/>
              </a:solidFill>
            </a:endParaRPr>
          </a:p>
        </p:txBody>
      </p:sp>
      <p:sp>
        <p:nvSpPr>
          <p:cNvPr id="196" name="Google Shape;196;p29"/>
          <p:cNvSpPr txBox="1"/>
          <p:nvPr/>
        </p:nvSpPr>
        <p:spPr>
          <a:xfrm>
            <a:off x="4000500" y="4705415"/>
            <a:ext cx="4787900" cy="67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Calibri"/>
                <a:ea typeface="Calibri"/>
                <a:cs typeface="Calibri"/>
                <a:sym typeface="Calibri"/>
              </a:rPr>
              <a:t>Source:  </a:t>
            </a:r>
            <a:r>
              <a:rPr lang="en-US" sz="1200" i="1" dirty="0">
                <a:solidFill>
                  <a:schemeClr val="dk1"/>
                </a:solidFill>
                <a:latin typeface="Calibri"/>
                <a:ea typeface="Calibri"/>
                <a:cs typeface="Calibri"/>
                <a:sym typeface="Calibri"/>
              </a:rPr>
              <a:t>https://</a:t>
            </a:r>
            <a:r>
              <a:rPr lang="en-US" sz="1200" i="1" dirty="0" err="1">
                <a:solidFill>
                  <a:schemeClr val="dk1"/>
                </a:solidFill>
                <a:latin typeface="Calibri"/>
                <a:ea typeface="Calibri"/>
                <a:cs typeface="Calibri"/>
                <a:sym typeface="Calibri"/>
              </a:rPr>
              <a:t>libguides.ala.org</a:t>
            </a:r>
            <a:r>
              <a:rPr lang="en-US" sz="1200" i="1" dirty="0">
                <a:solidFill>
                  <a:schemeClr val="dk1"/>
                </a:solidFill>
                <a:latin typeface="Calibri"/>
                <a:ea typeface="Calibri"/>
                <a:cs typeface="Calibri"/>
                <a:sym typeface="Calibri"/>
              </a:rPr>
              <a:t>/</a:t>
            </a:r>
            <a:r>
              <a:rPr lang="en-US" sz="1200" i="1" dirty="0" err="1">
                <a:solidFill>
                  <a:schemeClr val="dk1"/>
                </a:solidFill>
                <a:latin typeface="Calibri"/>
                <a:ea typeface="Calibri"/>
                <a:cs typeface="Calibri"/>
                <a:sym typeface="Calibri"/>
              </a:rPr>
              <a:t>c.php?g</a:t>
            </a:r>
            <a:r>
              <a:rPr lang="en-US" sz="1200" i="1" dirty="0">
                <a:solidFill>
                  <a:schemeClr val="dk1"/>
                </a:solidFill>
                <a:latin typeface="Calibri"/>
                <a:ea typeface="Calibri"/>
                <a:cs typeface="Calibri"/>
                <a:sym typeface="Calibri"/>
              </a:rPr>
              <a:t>=751692&amp;p=9132142</a:t>
            </a:r>
            <a:endParaRPr lang="en" sz="1200" i="1"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solidFill>
                <a:schemeClr val="dk2"/>
              </a:solidFill>
            </a:endParaRPr>
          </a:p>
        </p:txBody>
      </p:sp>
      <p:graphicFrame>
        <p:nvGraphicFramePr>
          <p:cNvPr id="5" name="Chart 4">
            <a:extLst>
              <a:ext uri="{FF2B5EF4-FFF2-40B4-BE49-F238E27FC236}">
                <a16:creationId xmlns:a16="http://schemas.microsoft.com/office/drawing/2014/main" id="{0D664A7B-F9B6-A86F-3BAD-31ED7C5AB46A}"/>
              </a:ext>
            </a:extLst>
          </p:cNvPr>
          <p:cNvGraphicFramePr/>
          <p:nvPr>
            <p:extLst>
              <p:ext uri="{D42A27DB-BD31-4B8C-83A1-F6EECF244321}">
                <p14:modId xmlns:p14="http://schemas.microsoft.com/office/powerpoint/2010/main" val="3864099317"/>
              </p:ext>
            </p:extLst>
          </p:nvPr>
        </p:nvGraphicFramePr>
        <p:xfrm>
          <a:off x="3835400" y="1048871"/>
          <a:ext cx="4610100" cy="3656544"/>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oster of a library&#10;&#10;AI-generated content may be incorrect.">
            <a:extLst>
              <a:ext uri="{FF2B5EF4-FFF2-40B4-BE49-F238E27FC236}">
                <a16:creationId xmlns:a16="http://schemas.microsoft.com/office/drawing/2014/main" id="{03533F69-B01F-38E3-C5CB-0C3918D63ECE}"/>
              </a:ext>
            </a:extLst>
          </p:cNvPr>
          <p:cNvPicPr>
            <a:picLocks noChangeAspect="1"/>
          </p:cNvPicPr>
          <p:nvPr/>
        </p:nvPicPr>
        <p:blipFill>
          <a:blip r:embed="rId4"/>
          <a:stretch>
            <a:fillRect/>
          </a:stretch>
        </p:blipFill>
        <p:spPr>
          <a:xfrm>
            <a:off x="698500" y="1048871"/>
            <a:ext cx="2794000" cy="36776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0" y="485916"/>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b="1" i="1" dirty="0">
                <a:solidFill>
                  <a:srgbClr val="FF0000"/>
                </a:solidFill>
              </a:rPr>
              <a:t> The Availability of Library Services Throughout the Nation Matters</a:t>
            </a:r>
            <a:endParaRPr sz="2220" b="1" i="1" dirty="0">
              <a:solidFill>
                <a:srgbClr val="FF0000"/>
              </a:solidFill>
            </a:endParaRPr>
          </a:p>
          <a:p>
            <a:pPr marL="0" lvl="0" indent="0" algn="l" rtl="0">
              <a:spcBef>
                <a:spcPts val="0"/>
              </a:spcBef>
              <a:spcAft>
                <a:spcPts val="0"/>
              </a:spcAft>
              <a:buSzPts val="990"/>
              <a:buNone/>
            </a:pPr>
            <a:endParaRPr sz="2420" i="1" dirty="0">
              <a:solidFill>
                <a:srgbClr val="FF0000"/>
              </a:solidFill>
            </a:endParaRPr>
          </a:p>
        </p:txBody>
      </p:sp>
      <p:sp>
        <p:nvSpPr>
          <p:cNvPr id="202" name="Google Shape;202;p30"/>
          <p:cNvSpPr txBox="1">
            <a:spLocks noGrp="1"/>
          </p:cNvSpPr>
          <p:nvPr>
            <p:ph type="body" idx="1"/>
          </p:nvPr>
        </p:nvSpPr>
        <p:spPr>
          <a:xfrm>
            <a:off x="7095744" y="3371438"/>
            <a:ext cx="1638156" cy="5727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Clr>
                <a:schemeClr val="dk1"/>
              </a:buClr>
              <a:buSzPts val="275"/>
              <a:buFont typeface="Arial"/>
              <a:buNone/>
            </a:pPr>
            <a:endParaRPr sz="4536"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ct val="78571"/>
              <a:buFont typeface="Arial"/>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rgbClr val="000000"/>
              </a:solidFill>
            </a:endParaRPr>
          </a:p>
          <a:p>
            <a:pPr marL="0" lvl="0" indent="0" algn="l" rtl="0">
              <a:spcBef>
                <a:spcPts val="1200"/>
              </a:spcBef>
              <a:spcAft>
                <a:spcPts val="0"/>
              </a:spcAft>
              <a:buNone/>
            </a:pPr>
            <a:endParaRPr dirty="0">
              <a:solidFill>
                <a:srgbClr val="000000"/>
              </a:solidFill>
            </a:endParaRPr>
          </a:p>
          <a:p>
            <a:pPr marL="0" lvl="0" indent="0" algn="l" rtl="0">
              <a:spcBef>
                <a:spcPts val="1200"/>
              </a:spcBef>
              <a:spcAft>
                <a:spcPts val="0"/>
              </a:spcAft>
              <a:buNone/>
            </a:pPr>
            <a:endParaRPr dirty="0">
              <a:solidFill>
                <a:srgbClr val="000000"/>
              </a:solidFill>
            </a:endParaRPr>
          </a:p>
          <a:p>
            <a:pPr marL="0" lvl="0" indent="0" algn="l" rtl="0">
              <a:spcBef>
                <a:spcPts val="1200"/>
              </a:spcBef>
              <a:spcAft>
                <a:spcPts val="1200"/>
              </a:spcAft>
              <a:buNone/>
            </a:pPr>
            <a:endParaRPr dirty="0">
              <a:solidFill>
                <a:srgbClr val="000000"/>
              </a:solidFill>
            </a:endParaRPr>
          </a:p>
        </p:txBody>
      </p:sp>
      <p:pic>
        <p:nvPicPr>
          <p:cNvPr id="203" name="Google Shape;203;p30"/>
          <p:cNvPicPr preferRelativeResize="0"/>
          <p:nvPr/>
        </p:nvPicPr>
        <p:blipFill>
          <a:blip r:embed="rId3">
            <a:alphaModFix/>
          </a:blip>
          <a:stretch>
            <a:fillRect/>
          </a:stretch>
        </p:blipFill>
        <p:spPr>
          <a:xfrm>
            <a:off x="4943144" y="1038389"/>
            <a:ext cx="4010326" cy="2898825"/>
          </a:xfrm>
          <a:prstGeom prst="rect">
            <a:avLst/>
          </a:prstGeom>
          <a:no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pic>
      <p:sp>
        <p:nvSpPr>
          <p:cNvPr id="204" name="Google Shape;204;p30"/>
          <p:cNvSpPr txBox="1"/>
          <p:nvPr/>
        </p:nvSpPr>
        <p:spPr>
          <a:xfrm>
            <a:off x="4886370" y="4097039"/>
            <a:ext cx="4067100" cy="124030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i="1" dirty="0">
                <a:solidFill>
                  <a:schemeClr val="accent1">
                    <a:lumMod val="75000"/>
                  </a:schemeClr>
                </a:solidFill>
                <a:latin typeface="Calibri"/>
                <a:ea typeface="Calibri"/>
                <a:cs typeface="Calibri"/>
                <a:sym typeface="Calibri"/>
              </a:rPr>
              <a:t>Federal Aid for Library Service in Rural Areas: Hearing before the Subcommittee on Education and Labor of the House of Representatives on Bills to Promote the Further Development of Public Library Services in Rural Areas </a:t>
            </a:r>
            <a:r>
              <a:rPr lang="en" sz="1100" dirty="0">
                <a:solidFill>
                  <a:schemeClr val="accent1">
                    <a:lumMod val="75000"/>
                  </a:schemeClr>
                </a:solidFill>
                <a:latin typeface="Calibri"/>
                <a:ea typeface="Calibri"/>
                <a:cs typeface="Calibri"/>
                <a:sym typeface="Calibri"/>
              </a:rPr>
              <a:t>84th Cong. 27 (1955).</a:t>
            </a:r>
            <a:endParaRPr sz="1100" dirty="0">
              <a:solidFill>
                <a:schemeClr val="accent1">
                  <a:lumMod val="75000"/>
                </a:schemeClr>
              </a:solidFill>
              <a:latin typeface="Calibri"/>
              <a:ea typeface="Calibri"/>
              <a:cs typeface="Calibri"/>
              <a:sym typeface="Calibri"/>
            </a:endParaRPr>
          </a:p>
          <a:p>
            <a:pPr marL="0" lvl="0" indent="0" algn="l" rtl="0">
              <a:spcBef>
                <a:spcPts val="0"/>
              </a:spcBef>
              <a:spcAft>
                <a:spcPts val="0"/>
              </a:spcAft>
              <a:buNone/>
            </a:pPr>
            <a:endParaRPr sz="1800" dirty="0">
              <a:solidFill>
                <a:schemeClr val="dk2"/>
              </a:solidFill>
            </a:endParaRPr>
          </a:p>
        </p:txBody>
      </p:sp>
      <p:grpSp>
        <p:nvGrpSpPr>
          <p:cNvPr id="3" name="Group 2">
            <a:extLst>
              <a:ext uri="{FF2B5EF4-FFF2-40B4-BE49-F238E27FC236}">
                <a16:creationId xmlns:a16="http://schemas.microsoft.com/office/drawing/2014/main" id="{0F3D6DA0-A4A4-6CE0-F399-E8FABD7B71F1}"/>
              </a:ext>
            </a:extLst>
          </p:cNvPr>
          <p:cNvGrpSpPr/>
          <p:nvPr/>
        </p:nvGrpSpPr>
        <p:grpSpPr>
          <a:xfrm>
            <a:off x="44227" y="1281738"/>
            <a:ext cx="4842143" cy="3478599"/>
            <a:chOff x="313171" y="1281738"/>
            <a:chExt cx="4842143" cy="3478599"/>
          </a:xfrm>
        </p:grpSpPr>
        <p:sp>
          <p:nvSpPr>
            <p:cNvPr id="5" name="Freeform 4">
              <a:extLst>
                <a:ext uri="{FF2B5EF4-FFF2-40B4-BE49-F238E27FC236}">
                  <a16:creationId xmlns:a16="http://schemas.microsoft.com/office/drawing/2014/main" id="{0AC37315-1063-F314-B08D-0F4009325FDC}"/>
                </a:ext>
              </a:extLst>
            </p:cNvPr>
            <p:cNvSpPr/>
            <p:nvPr/>
          </p:nvSpPr>
          <p:spPr>
            <a:xfrm>
              <a:off x="313171" y="1281738"/>
              <a:ext cx="2651371" cy="1060548"/>
            </a:xfrm>
            <a:custGeom>
              <a:avLst/>
              <a:gdLst>
                <a:gd name="connsiteX0" fmla="*/ 0 w 2651371"/>
                <a:gd name="connsiteY0" fmla="*/ 0 h 1060548"/>
                <a:gd name="connsiteX1" fmla="*/ 2121097 w 2651371"/>
                <a:gd name="connsiteY1" fmla="*/ 0 h 1060548"/>
                <a:gd name="connsiteX2" fmla="*/ 2651371 w 2651371"/>
                <a:gd name="connsiteY2" fmla="*/ 530274 h 1060548"/>
                <a:gd name="connsiteX3" fmla="*/ 2121097 w 2651371"/>
                <a:gd name="connsiteY3" fmla="*/ 1060548 h 1060548"/>
                <a:gd name="connsiteX4" fmla="*/ 0 w 2651371"/>
                <a:gd name="connsiteY4" fmla="*/ 1060548 h 1060548"/>
                <a:gd name="connsiteX5" fmla="*/ 530274 w 2651371"/>
                <a:gd name="connsiteY5" fmla="*/ 530274 h 1060548"/>
                <a:gd name="connsiteX6" fmla="*/ 0 w 2651371"/>
                <a:gd name="connsiteY6" fmla="*/ 0 h 10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371" h="1060548">
                  <a:moveTo>
                    <a:pt x="0" y="0"/>
                  </a:moveTo>
                  <a:lnTo>
                    <a:pt x="2121097" y="0"/>
                  </a:lnTo>
                  <a:lnTo>
                    <a:pt x="2651371" y="530274"/>
                  </a:lnTo>
                  <a:lnTo>
                    <a:pt x="2121097" y="1060548"/>
                  </a:lnTo>
                  <a:lnTo>
                    <a:pt x="0" y="1060548"/>
                  </a:lnTo>
                  <a:lnTo>
                    <a:pt x="530274" y="53027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4244" tIns="6985" rIns="530274" bIns="6985" numCol="1" spcCol="1270" anchor="ctr" anchorCtr="0">
              <a:noAutofit/>
            </a:bodyPr>
            <a:lstStyle/>
            <a:p>
              <a:pPr marL="0" lvl="0" indent="0" algn="ctr" defTabSz="488950">
                <a:lnSpc>
                  <a:spcPct val="90000"/>
                </a:lnSpc>
                <a:spcBef>
                  <a:spcPct val="0"/>
                </a:spcBef>
                <a:spcAft>
                  <a:spcPct val="35000"/>
                </a:spcAft>
                <a:buNone/>
              </a:pPr>
              <a:r>
                <a:rPr lang="en-US" sz="1100" b="0" i="0" kern="1200" dirty="0"/>
                <a:t>Library Services (and Technology) Act dates back to 1956 (in development and piloted since1938)</a:t>
              </a:r>
              <a:endParaRPr lang="en-US" sz="1100" kern="1200" dirty="0"/>
            </a:p>
          </p:txBody>
        </p:sp>
        <p:sp>
          <p:nvSpPr>
            <p:cNvPr id="6" name="Freeform 5">
              <a:extLst>
                <a:ext uri="{FF2B5EF4-FFF2-40B4-BE49-F238E27FC236}">
                  <a16:creationId xmlns:a16="http://schemas.microsoft.com/office/drawing/2014/main" id="{2BC3EBCC-FECC-828F-E217-5C52C86F7A24}"/>
                </a:ext>
              </a:extLst>
            </p:cNvPr>
            <p:cNvSpPr/>
            <p:nvPr/>
          </p:nvSpPr>
          <p:spPr>
            <a:xfrm>
              <a:off x="2619864" y="1371885"/>
              <a:ext cx="2535450" cy="880255"/>
            </a:xfrm>
            <a:custGeom>
              <a:avLst/>
              <a:gdLst>
                <a:gd name="connsiteX0" fmla="*/ 0 w 2200638"/>
                <a:gd name="connsiteY0" fmla="*/ 0 h 880255"/>
                <a:gd name="connsiteX1" fmla="*/ 1760511 w 2200638"/>
                <a:gd name="connsiteY1" fmla="*/ 0 h 880255"/>
                <a:gd name="connsiteX2" fmla="*/ 2200638 w 2200638"/>
                <a:gd name="connsiteY2" fmla="*/ 440128 h 880255"/>
                <a:gd name="connsiteX3" fmla="*/ 1760511 w 2200638"/>
                <a:gd name="connsiteY3" fmla="*/ 880255 h 880255"/>
                <a:gd name="connsiteX4" fmla="*/ 0 w 2200638"/>
                <a:gd name="connsiteY4" fmla="*/ 880255 h 880255"/>
                <a:gd name="connsiteX5" fmla="*/ 440128 w 2200638"/>
                <a:gd name="connsiteY5" fmla="*/ 440128 h 880255"/>
                <a:gd name="connsiteX6" fmla="*/ 0 w 2200638"/>
                <a:gd name="connsiteY6" fmla="*/ 0 h 88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638" h="880255">
                  <a:moveTo>
                    <a:pt x="0" y="0"/>
                  </a:moveTo>
                  <a:lnTo>
                    <a:pt x="1760511" y="0"/>
                  </a:lnTo>
                  <a:lnTo>
                    <a:pt x="2200638" y="440128"/>
                  </a:lnTo>
                  <a:lnTo>
                    <a:pt x="1760511" y="880255"/>
                  </a:lnTo>
                  <a:lnTo>
                    <a:pt x="0" y="880255"/>
                  </a:lnTo>
                  <a:lnTo>
                    <a:pt x="440128" y="4401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9018" tIns="4445" rIns="440127" bIns="4445" numCol="1" spcCol="1270" anchor="ctr" anchorCtr="0">
              <a:noAutofit/>
            </a:bodyPr>
            <a:lstStyle/>
            <a:p>
              <a:pPr marL="0" lvl="0" indent="0" algn="ctr" defTabSz="311150">
                <a:lnSpc>
                  <a:spcPct val="90000"/>
                </a:lnSpc>
                <a:spcBef>
                  <a:spcPct val="0"/>
                </a:spcBef>
                <a:spcAft>
                  <a:spcPct val="35000"/>
                </a:spcAft>
                <a:buNone/>
              </a:pPr>
              <a:r>
                <a:rPr lang="en-US" sz="1100" b="0" i="0" kern="1200" dirty="0">
                  <a:solidFill>
                    <a:srgbClr val="0059C6"/>
                  </a:solidFill>
                </a:rPr>
                <a:t>Predecessor agencies include the National Commission on Libraries and Information Services, Informed Section 108)</a:t>
              </a:r>
              <a:endParaRPr lang="en-US" sz="1100" kern="1200" dirty="0">
                <a:solidFill>
                  <a:srgbClr val="0059C6"/>
                </a:solidFill>
              </a:endParaRPr>
            </a:p>
          </p:txBody>
        </p:sp>
        <p:sp>
          <p:nvSpPr>
            <p:cNvPr id="7" name="Freeform 6">
              <a:extLst>
                <a:ext uri="{FF2B5EF4-FFF2-40B4-BE49-F238E27FC236}">
                  <a16:creationId xmlns:a16="http://schemas.microsoft.com/office/drawing/2014/main" id="{0FFE7507-6BA9-DEDB-3D27-D6E81A00EFA2}"/>
                </a:ext>
              </a:extLst>
            </p:cNvPr>
            <p:cNvSpPr/>
            <p:nvPr/>
          </p:nvSpPr>
          <p:spPr>
            <a:xfrm>
              <a:off x="313171" y="2490764"/>
              <a:ext cx="2651371" cy="1060548"/>
            </a:xfrm>
            <a:custGeom>
              <a:avLst/>
              <a:gdLst>
                <a:gd name="connsiteX0" fmla="*/ 0 w 2651371"/>
                <a:gd name="connsiteY0" fmla="*/ 0 h 1060548"/>
                <a:gd name="connsiteX1" fmla="*/ 2121097 w 2651371"/>
                <a:gd name="connsiteY1" fmla="*/ 0 h 1060548"/>
                <a:gd name="connsiteX2" fmla="*/ 2651371 w 2651371"/>
                <a:gd name="connsiteY2" fmla="*/ 530274 h 1060548"/>
                <a:gd name="connsiteX3" fmla="*/ 2121097 w 2651371"/>
                <a:gd name="connsiteY3" fmla="*/ 1060548 h 1060548"/>
                <a:gd name="connsiteX4" fmla="*/ 0 w 2651371"/>
                <a:gd name="connsiteY4" fmla="*/ 1060548 h 1060548"/>
                <a:gd name="connsiteX5" fmla="*/ 530274 w 2651371"/>
                <a:gd name="connsiteY5" fmla="*/ 530274 h 1060548"/>
                <a:gd name="connsiteX6" fmla="*/ 0 w 2651371"/>
                <a:gd name="connsiteY6" fmla="*/ 0 h 10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371" h="1060548">
                  <a:moveTo>
                    <a:pt x="0" y="0"/>
                  </a:moveTo>
                  <a:lnTo>
                    <a:pt x="2121097" y="0"/>
                  </a:lnTo>
                  <a:lnTo>
                    <a:pt x="2651371" y="530274"/>
                  </a:lnTo>
                  <a:lnTo>
                    <a:pt x="2121097" y="1060548"/>
                  </a:lnTo>
                  <a:lnTo>
                    <a:pt x="0" y="1060548"/>
                  </a:lnTo>
                  <a:lnTo>
                    <a:pt x="530274" y="53027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4244" tIns="6985" rIns="530274" bIns="6985" numCol="1" spcCol="1270" anchor="ctr" anchorCtr="0">
              <a:noAutofit/>
            </a:bodyPr>
            <a:lstStyle/>
            <a:p>
              <a:pPr marL="0" lvl="0" indent="0" algn="ctr" defTabSz="488950">
                <a:lnSpc>
                  <a:spcPct val="90000"/>
                </a:lnSpc>
                <a:spcBef>
                  <a:spcPct val="0"/>
                </a:spcBef>
                <a:spcAft>
                  <a:spcPct val="35000"/>
                </a:spcAft>
                <a:buNone/>
              </a:pPr>
              <a:r>
                <a:rPr lang="en-US" sz="1100" b="0" i="0" kern="1200" dirty="0"/>
                <a:t>Museum Services Act dates back to 1976 (Bicentennial)</a:t>
              </a:r>
              <a:endParaRPr lang="en-US" sz="1100" kern="1200" dirty="0"/>
            </a:p>
          </p:txBody>
        </p:sp>
        <p:sp>
          <p:nvSpPr>
            <p:cNvPr id="8" name="Freeform 7">
              <a:extLst>
                <a:ext uri="{FF2B5EF4-FFF2-40B4-BE49-F238E27FC236}">
                  <a16:creationId xmlns:a16="http://schemas.microsoft.com/office/drawing/2014/main" id="{C328B3C1-FE75-C46F-C63F-AC9A0835CBFA}"/>
                </a:ext>
              </a:extLst>
            </p:cNvPr>
            <p:cNvSpPr/>
            <p:nvPr/>
          </p:nvSpPr>
          <p:spPr>
            <a:xfrm>
              <a:off x="313171" y="3699789"/>
              <a:ext cx="2651371" cy="1060548"/>
            </a:xfrm>
            <a:custGeom>
              <a:avLst/>
              <a:gdLst>
                <a:gd name="connsiteX0" fmla="*/ 0 w 2651371"/>
                <a:gd name="connsiteY0" fmla="*/ 0 h 1060548"/>
                <a:gd name="connsiteX1" fmla="*/ 2121097 w 2651371"/>
                <a:gd name="connsiteY1" fmla="*/ 0 h 1060548"/>
                <a:gd name="connsiteX2" fmla="*/ 2651371 w 2651371"/>
                <a:gd name="connsiteY2" fmla="*/ 530274 h 1060548"/>
                <a:gd name="connsiteX3" fmla="*/ 2121097 w 2651371"/>
                <a:gd name="connsiteY3" fmla="*/ 1060548 h 1060548"/>
                <a:gd name="connsiteX4" fmla="*/ 0 w 2651371"/>
                <a:gd name="connsiteY4" fmla="*/ 1060548 h 1060548"/>
                <a:gd name="connsiteX5" fmla="*/ 530274 w 2651371"/>
                <a:gd name="connsiteY5" fmla="*/ 530274 h 1060548"/>
                <a:gd name="connsiteX6" fmla="*/ 0 w 2651371"/>
                <a:gd name="connsiteY6" fmla="*/ 0 h 10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371" h="1060548">
                  <a:moveTo>
                    <a:pt x="0" y="0"/>
                  </a:moveTo>
                  <a:lnTo>
                    <a:pt x="2121097" y="0"/>
                  </a:lnTo>
                  <a:lnTo>
                    <a:pt x="2651371" y="530274"/>
                  </a:lnTo>
                  <a:lnTo>
                    <a:pt x="2121097" y="1060548"/>
                  </a:lnTo>
                  <a:lnTo>
                    <a:pt x="0" y="1060548"/>
                  </a:lnTo>
                  <a:lnTo>
                    <a:pt x="530274" y="53027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5514" tIns="7620" rIns="530274" bIns="7620" numCol="1" spcCol="1270" anchor="ctr" anchorCtr="0">
              <a:noAutofit/>
            </a:bodyPr>
            <a:lstStyle/>
            <a:p>
              <a:pPr marL="0" lvl="0" indent="0" algn="ctr" defTabSz="533400">
                <a:lnSpc>
                  <a:spcPct val="90000"/>
                </a:lnSpc>
                <a:spcBef>
                  <a:spcPct val="0"/>
                </a:spcBef>
                <a:spcAft>
                  <a:spcPct val="35000"/>
                </a:spcAft>
                <a:buNone/>
              </a:pPr>
              <a:r>
                <a:rPr lang="en-US" sz="1100" b="0" i="0" kern="1200" dirty="0"/>
                <a:t>Fostered the creation of the Heritage National Emergency Task Force (HENTF) and tools for disaster planning and response</a:t>
              </a:r>
              <a:endParaRPr lang="en-US" sz="1100" kern="1200" dirty="0"/>
            </a:p>
          </p:txBody>
        </p:sp>
        <p:sp>
          <p:nvSpPr>
            <p:cNvPr id="9" name="Freeform 8">
              <a:extLst>
                <a:ext uri="{FF2B5EF4-FFF2-40B4-BE49-F238E27FC236}">
                  <a16:creationId xmlns:a16="http://schemas.microsoft.com/office/drawing/2014/main" id="{53A1E6EA-77C3-D268-B82A-AB3D869116B4}"/>
                </a:ext>
              </a:extLst>
            </p:cNvPr>
            <p:cNvSpPr/>
            <p:nvPr/>
          </p:nvSpPr>
          <p:spPr>
            <a:xfrm>
              <a:off x="2619864" y="3789936"/>
              <a:ext cx="2200638" cy="880255"/>
            </a:xfrm>
            <a:custGeom>
              <a:avLst/>
              <a:gdLst>
                <a:gd name="connsiteX0" fmla="*/ 0 w 2200638"/>
                <a:gd name="connsiteY0" fmla="*/ 0 h 880255"/>
                <a:gd name="connsiteX1" fmla="*/ 1760511 w 2200638"/>
                <a:gd name="connsiteY1" fmla="*/ 0 h 880255"/>
                <a:gd name="connsiteX2" fmla="*/ 2200638 w 2200638"/>
                <a:gd name="connsiteY2" fmla="*/ 440128 h 880255"/>
                <a:gd name="connsiteX3" fmla="*/ 1760511 w 2200638"/>
                <a:gd name="connsiteY3" fmla="*/ 880255 h 880255"/>
                <a:gd name="connsiteX4" fmla="*/ 0 w 2200638"/>
                <a:gd name="connsiteY4" fmla="*/ 880255 h 880255"/>
                <a:gd name="connsiteX5" fmla="*/ 440128 w 2200638"/>
                <a:gd name="connsiteY5" fmla="*/ 440128 h 880255"/>
                <a:gd name="connsiteX6" fmla="*/ 0 w 2200638"/>
                <a:gd name="connsiteY6" fmla="*/ 0 h 88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638" h="880255">
                  <a:moveTo>
                    <a:pt x="0" y="0"/>
                  </a:moveTo>
                  <a:lnTo>
                    <a:pt x="1760511" y="0"/>
                  </a:lnTo>
                  <a:lnTo>
                    <a:pt x="2200638" y="440128"/>
                  </a:lnTo>
                  <a:lnTo>
                    <a:pt x="1760511" y="880255"/>
                  </a:lnTo>
                  <a:lnTo>
                    <a:pt x="0" y="880255"/>
                  </a:lnTo>
                  <a:lnTo>
                    <a:pt x="440128" y="4401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9018" tIns="4445" rIns="440127" bIns="4445" numCol="1" spcCol="1270" anchor="ctr" anchorCtr="0">
              <a:noAutofit/>
            </a:bodyPr>
            <a:lstStyle/>
            <a:p>
              <a:pPr marL="0" lvl="0" indent="0" algn="ctr" defTabSz="311150">
                <a:lnSpc>
                  <a:spcPct val="90000"/>
                </a:lnSpc>
                <a:spcBef>
                  <a:spcPct val="0"/>
                </a:spcBef>
                <a:spcAft>
                  <a:spcPct val="35000"/>
                </a:spcAft>
                <a:buNone/>
              </a:pPr>
              <a:r>
                <a:rPr lang="en-US" sz="1100" b="0" i="0" kern="1200" dirty="0">
                  <a:solidFill>
                    <a:srgbClr val="0059C6"/>
                  </a:solidFill>
                </a:rPr>
                <a:t>https://</a:t>
              </a:r>
              <a:r>
                <a:rPr lang="en-US" sz="1100" b="0" i="0" kern="1200" dirty="0" err="1">
                  <a:solidFill>
                    <a:srgbClr val="0059C6"/>
                  </a:solidFill>
                </a:rPr>
                <a:t>culturalrescue.si.edu</a:t>
              </a:r>
              <a:r>
                <a:rPr lang="en-US" sz="1100" b="0" i="0" kern="1200" dirty="0">
                  <a:solidFill>
                    <a:srgbClr val="0059C6"/>
                  </a:solidFill>
                </a:rPr>
                <a:t>/who-we-are/</a:t>
              </a:r>
              <a:r>
                <a:rPr lang="en-US" sz="1100" b="0" i="0" kern="1200" dirty="0" err="1">
                  <a:solidFill>
                    <a:srgbClr val="0059C6"/>
                  </a:solidFill>
                </a:rPr>
                <a:t>hentf</a:t>
              </a:r>
              <a:endParaRPr lang="en-US" sz="1100" kern="1200" dirty="0">
                <a:solidFill>
                  <a:srgbClr val="0059C6"/>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solidFill>
                  <a:srgbClr val="0059C6"/>
                </a:solidFill>
              </a:rPr>
              <a:t>The Library of Congress At a Glance</a:t>
            </a:r>
            <a:endParaRPr b="1" dirty="0">
              <a:solidFill>
                <a:srgbClr val="0059C6"/>
              </a:solidFill>
            </a:endParaRPr>
          </a:p>
        </p:txBody>
      </p:sp>
      <p:sp>
        <p:nvSpPr>
          <p:cNvPr id="66" name="Google Shape;66;p14"/>
          <p:cNvSpPr txBox="1">
            <a:spLocks noGrp="1"/>
          </p:cNvSpPr>
          <p:nvPr>
            <p:ph type="body" idx="1"/>
          </p:nvPr>
        </p:nvSpPr>
        <p:spPr>
          <a:xfrm>
            <a:off x="225750" y="1086157"/>
            <a:ext cx="5793000" cy="3506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r>
              <a:rPr lang="en" sz="1400" dirty="0">
                <a:solidFill>
                  <a:srgbClr val="000000"/>
                </a:solidFill>
              </a:rPr>
              <a:t>World’s largest library, founded April 24, 1800 as the U.S. first federal cultural agency and de facto national library of the United States</a:t>
            </a:r>
            <a:endParaRPr sz="1400" dirty="0">
              <a:solidFill>
                <a:srgbClr val="000000"/>
              </a:solidFill>
            </a:endParaRPr>
          </a:p>
          <a:p>
            <a:pPr marL="0" lvl="0" indent="0" algn="l" rtl="0">
              <a:lnSpc>
                <a:spcPct val="95000"/>
              </a:lnSpc>
              <a:spcBef>
                <a:spcPts val="1200"/>
              </a:spcBef>
              <a:spcAft>
                <a:spcPts val="0"/>
              </a:spcAft>
              <a:buSzPts val="275"/>
              <a:buNone/>
            </a:pPr>
            <a:r>
              <a:rPr lang="en" sz="1400" dirty="0">
                <a:solidFill>
                  <a:srgbClr val="000000"/>
                </a:solidFill>
              </a:rPr>
              <a:t>Home of U.S. Copyright Office, Congressional Research Service, </a:t>
            </a:r>
            <a:r>
              <a:rPr lang="en" sz="1400" u="sng" dirty="0">
                <a:solidFill>
                  <a:srgbClr val="000000"/>
                </a:solidFill>
                <a:hlinkClick r:id="rId3">
                  <a:extLst>
                    <a:ext uri="{A12FA001-AC4F-418D-AE19-62706E023703}">
                      <ahyp:hlinkClr xmlns:ahyp="http://schemas.microsoft.com/office/drawing/2018/hyperlinkcolor" val="tx"/>
                    </a:ext>
                  </a:extLst>
                </a:hlinkClick>
              </a:rPr>
              <a:t>congress.gov</a:t>
            </a:r>
            <a:r>
              <a:rPr lang="en" sz="1400" dirty="0">
                <a:solidFill>
                  <a:srgbClr val="000000"/>
                </a:solidFill>
              </a:rPr>
              <a:t>, Law Library of Congress, National Library for the Blind and Print Disabled, American Folklife Center, Veterans History Project, </a:t>
            </a:r>
            <a:r>
              <a:rPr lang="en" sz="1400" dirty="0" err="1">
                <a:solidFill>
                  <a:srgbClr val="000000"/>
                </a:solidFill>
              </a:rPr>
              <a:t>FedLink</a:t>
            </a:r>
            <a:r>
              <a:rPr lang="en" sz="1400" dirty="0">
                <a:solidFill>
                  <a:srgbClr val="000000"/>
                </a:solidFill>
              </a:rPr>
              <a:t>,  Center for the Book, 6 international offices</a:t>
            </a:r>
            <a:endParaRPr sz="1400" dirty="0">
              <a:solidFill>
                <a:srgbClr val="000000"/>
              </a:solidFill>
            </a:endParaRPr>
          </a:p>
          <a:p>
            <a:pPr marL="0" lvl="0" indent="0" algn="l" rtl="0">
              <a:lnSpc>
                <a:spcPct val="95000"/>
              </a:lnSpc>
              <a:spcBef>
                <a:spcPts val="1200"/>
              </a:spcBef>
              <a:spcAft>
                <a:spcPts val="0"/>
              </a:spcAft>
              <a:buSzPts val="275"/>
              <a:buNone/>
            </a:pPr>
            <a:r>
              <a:rPr lang="en" sz="1400" dirty="0">
                <a:solidFill>
                  <a:srgbClr val="000000"/>
                </a:solidFill>
                <a:highlight>
                  <a:srgbClr val="FFFFFF"/>
                </a:highlight>
              </a:rPr>
              <a:t>More than 178.2 million items in its collections</a:t>
            </a:r>
            <a:endParaRPr sz="1400" dirty="0">
              <a:solidFill>
                <a:srgbClr val="000000"/>
              </a:solidFill>
              <a:highlight>
                <a:srgbClr val="FFFFFF"/>
              </a:highlight>
            </a:endParaRPr>
          </a:p>
          <a:p>
            <a:pPr marL="457200" lvl="0" indent="-317500" algn="l" rtl="0">
              <a:lnSpc>
                <a:spcPct val="95000"/>
              </a:lnSpc>
              <a:spcBef>
                <a:spcPts val="1200"/>
              </a:spcBef>
              <a:spcAft>
                <a:spcPts val="0"/>
              </a:spcAft>
              <a:buClr>
                <a:srgbClr val="000000"/>
              </a:buClr>
              <a:buSzPts val="1400"/>
              <a:buChar char="●"/>
            </a:pPr>
            <a:r>
              <a:rPr lang="en" sz="1400" dirty="0">
                <a:solidFill>
                  <a:srgbClr val="000000"/>
                </a:solidFill>
              </a:rPr>
              <a:t>Not just books - serials, photos, films, sound recordings, maps, musical scores (and instruments), manuscripts, special collections</a:t>
            </a:r>
            <a:endParaRPr sz="1400" dirty="0">
              <a:solidFill>
                <a:srgbClr val="000000"/>
              </a:solidFill>
            </a:endParaRPr>
          </a:p>
          <a:p>
            <a:pPr marL="457200" lvl="0" indent="-317500" algn="l" rtl="0">
              <a:lnSpc>
                <a:spcPct val="95000"/>
              </a:lnSpc>
              <a:spcBef>
                <a:spcPts val="0"/>
              </a:spcBef>
              <a:spcAft>
                <a:spcPts val="0"/>
              </a:spcAft>
              <a:buClr>
                <a:srgbClr val="000000"/>
              </a:buClr>
              <a:buSzPts val="1400"/>
              <a:buChar char="●"/>
            </a:pPr>
            <a:r>
              <a:rPr lang="en" sz="1400" dirty="0">
                <a:solidFill>
                  <a:srgbClr val="000000"/>
                </a:solidFill>
              </a:rPr>
              <a:t>Half of items not in English; 470 languages represented</a:t>
            </a:r>
            <a:endParaRPr sz="1400" dirty="0">
              <a:solidFill>
                <a:srgbClr val="000000"/>
              </a:solidFill>
            </a:endParaRPr>
          </a:p>
          <a:p>
            <a:pPr marL="457200" lvl="0" indent="-317500" algn="l" rtl="0">
              <a:lnSpc>
                <a:spcPct val="95000"/>
              </a:lnSpc>
              <a:spcBef>
                <a:spcPts val="0"/>
              </a:spcBef>
              <a:spcAft>
                <a:spcPts val="0"/>
              </a:spcAft>
              <a:buClr>
                <a:srgbClr val="000000"/>
              </a:buClr>
              <a:buSzPts val="1400"/>
              <a:buChar char="●"/>
            </a:pPr>
            <a:r>
              <a:rPr lang="en" sz="1400" dirty="0">
                <a:solidFill>
                  <a:srgbClr val="000000"/>
                </a:solidFill>
              </a:rPr>
              <a:t>Over 10,000 items added per day, including copyright deposits</a:t>
            </a:r>
            <a:endParaRPr sz="1400" dirty="0">
              <a:solidFill>
                <a:srgbClr val="000000"/>
              </a:solidFill>
            </a:endParaRPr>
          </a:p>
          <a:p>
            <a:pPr marL="457200" lvl="0" indent="-317500" algn="l" rtl="0">
              <a:lnSpc>
                <a:spcPct val="95000"/>
              </a:lnSpc>
              <a:spcBef>
                <a:spcPts val="0"/>
              </a:spcBef>
              <a:spcAft>
                <a:spcPts val="0"/>
              </a:spcAft>
              <a:buClr>
                <a:srgbClr val="000000"/>
              </a:buClr>
              <a:buSzPts val="1400"/>
              <a:buChar char="●"/>
            </a:pPr>
            <a:r>
              <a:rPr lang="en" sz="1400" dirty="0">
                <a:solidFill>
                  <a:srgbClr val="000000"/>
                </a:solidFill>
              </a:rPr>
              <a:t>Collections are increasingly digital, whether digitized or born digital. Collections are now digital-first</a:t>
            </a:r>
            <a:endParaRPr sz="1400" dirty="0">
              <a:solidFill>
                <a:srgbClr val="000000"/>
              </a:solidFill>
            </a:endParaRPr>
          </a:p>
          <a:p>
            <a:pPr marL="0" lvl="0" indent="0" algn="l" rtl="0">
              <a:lnSpc>
                <a:spcPct val="95000"/>
              </a:lnSpc>
              <a:spcBef>
                <a:spcPts val="1200"/>
              </a:spcBef>
              <a:spcAft>
                <a:spcPts val="0"/>
              </a:spcAft>
              <a:buSzPts val="275"/>
              <a:buNone/>
            </a:pPr>
            <a:r>
              <a:rPr lang="en" sz="1400" dirty="0">
                <a:solidFill>
                  <a:srgbClr val="000000"/>
                </a:solidFill>
              </a:rPr>
              <a:t>Provider of critical resources to the library community</a:t>
            </a:r>
            <a:endParaRPr sz="1400" dirty="0">
              <a:solidFill>
                <a:srgbClr val="000000"/>
              </a:solidFill>
            </a:endParaRPr>
          </a:p>
          <a:p>
            <a:pPr marL="0" lvl="0" indent="0" algn="l" rtl="0">
              <a:lnSpc>
                <a:spcPct val="95000"/>
              </a:lnSpc>
              <a:spcBef>
                <a:spcPts val="1200"/>
              </a:spcBef>
              <a:spcAft>
                <a:spcPts val="0"/>
              </a:spcAft>
              <a:buSzPts val="275"/>
              <a:buNone/>
            </a:pPr>
            <a:endParaRPr sz="250" dirty="0"/>
          </a:p>
          <a:p>
            <a:pPr marL="0" lvl="0" indent="0" algn="l" rtl="0">
              <a:lnSpc>
                <a:spcPct val="95000"/>
              </a:lnSpc>
              <a:spcBef>
                <a:spcPts val="1200"/>
              </a:spcBef>
              <a:spcAft>
                <a:spcPts val="1200"/>
              </a:spcAft>
              <a:buSzPts val="275"/>
              <a:buNone/>
            </a:pPr>
            <a:endParaRPr sz="250" dirty="0"/>
          </a:p>
        </p:txBody>
      </p:sp>
      <p:pic>
        <p:nvPicPr>
          <p:cNvPr id="67" name="Google Shape;67;p14"/>
          <p:cNvPicPr preferRelativeResize="0"/>
          <p:nvPr/>
        </p:nvPicPr>
        <p:blipFill>
          <a:blip r:embed="rId4">
            <a:alphaModFix/>
          </a:blip>
          <a:stretch>
            <a:fillRect/>
          </a:stretch>
        </p:blipFill>
        <p:spPr>
          <a:xfrm>
            <a:off x="6018751" y="1171874"/>
            <a:ext cx="2899500" cy="18678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3" name="Rectangle 2">
            <a:extLst>
              <a:ext uri="{FF2B5EF4-FFF2-40B4-BE49-F238E27FC236}">
                <a16:creationId xmlns:a16="http://schemas.microsoft.com/office/drawing/2014/main" id="{BE294B62-5DD6-4EC0-FE36-D55305FC9922}"/>
              </a:ext>
            </a:extLst>
          </p:cNvPr>
          <p:cNvSpPr/>
          <p:nvPr/>
        </p:nvSpPr>
        <p:spPr>
          <a:xfrm>
            <a:off x="187124" y="2705224"/>
            <a:ext cx="4521772" cy="2325991"/>
          </a:xfrm>
          <a:prstGeom prst="rect">
            <a:avLst/>
          </a:prstGeom>
          <a:solidFill>
            <a:srgbClr val="D9E7FD">
              <a:alpha val="7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Google Shape;209;p31"/>
          <p:cNvSpPr txBox="1">
            <a:spLocks noGrp="1"/>
          </p:cNvSpPr>
          <p:nvPr>
            <p:ph type="title"/>
          </p:nvPr>
        </p:nvSpPr>
        <p:spPr>
          <a:xfrm>
            <a:off x="187124" y="268032"/>
            <a:ext cx="8645176" cy="74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i="1" dirty="0">
                <a:solidFill>
                  <a:srgbClr val="FF0000"/>
                </a:solidFill>
              </a:rPr>
              <a:t>Accessibility Matters!</a:t>
            </a:r>
            <a:br>
              <a:rPr lang="en" i="1" dirty="0">
                <a:solidFill>
                  <a:srgbClr val="FF0000"/>
                </a:solidFill>
              </a:rPr>
            </a:br>
            <a:r>
              <a:rPr lang="en" b="1" dirty="0">
                <a:solidFill>
                  <a:srgbClr val="0059C6"/>
                </a:solidFill>
              </a:rPr>
              <a:t>The Marrakesh Treaty</a:t>
            </a:r>
            <a:r>
              <a:rPr lang="en" dirty="0">
                <a:solidFill>
                  <a:srgbClr val="0059C6"/>
                </a:solidFill>
              </a:rPr>
              <a:t> </a:t>
            </a:r>
            <a:endParaRPr dirty="0">
              <a:solidFill>
                <a:srgbClr val="0059C6"/>
              </a:solidFill>
            </a:endParaRPr>
          </a:p>
        </p:txBody>
      </p:sp>
      <p:pic>
        <p:nvPicPr>
          <p:cNvPr id="211" name="Google Shape;211;p31"/>
          <p:cNvPicPr preferRelativeResize="0"/>
          <p:nvPr/>
        </p:nvPicPr>
        <p:blipFill>
          <a:blip r:embed="rId3">
            <a:alphaModFix/>
          </a:blip>
          <a:stretch>
            <a:fillRect/>
          </a:stretch>
        </p:blipFill>
        <p:spPr>
          <a:xfrm>
            <a:off x="328312" y="1127183"/>
            <a:ext cx="3183660" cy="1573771"/>
          </a:xfrm>
          <a:prstGeom prst="rect">
            <a:avLst/>
          </a:prstGeom>
          <a:noFill/>
          <a:ln>
            <a:noFill/>
          </a:ln>
        </p:spPr>
      </p:pic>
      <p:sp>
        <p:nvSpPr>
          <p:cNvPr id="212" name="Google Shape;212;p31"/>
          <p:cNvSpPr txBox="1"/>
          <p:nvPr/>
        </p:nvSpPr>
        <p:spPr>
          <a:xfrm>
            <a:off x="486472" y="3576642"/>
            <a:ext cx="302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213" name="Google Shape;213;p31"/>
          <p:cNvPicPr preferRelativeResize="0"/>
          <p:nvPr/>
        </p:nvPicPr>
        <p:blipFill>
          <a:blip r:embed="rId4">
            <a:alphaModFix/>
          </a:blip>
          <a:stretch>
            <a:fillRect/>
          </a:stretch>
        </p:blipFill>
        <p:spPr>
          <a:xfrm>
            <a:off x="3878552" y="324216"/>
            <a:ext cx="2583400" cy="1799609"/>
          </a:xfrm>
          <a:prstGeom prst="rect">
            <a:avLst/>
          </a:prstGeom>
          <a:noFill/>
          <a:ln>
            <a:noFill/>
          </a:ln>
        </p:spPr>
      </p:pic>
      <p:sp>
        <p:nvSpPr>
          <p:cNvPr id="215" name="Google Shape;215;p31"/>
          <p:cNvSpPr txBox="1"/>
          <p:nvPr/>
        </p:nvSpPr>
        <p:spPr>
          <a:xfrm>
            <a:off x="4933950" y="4048125"/>
            <a:ext cx="4229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16" name="Google Shape;216;p31"/>
          <p:cNvSpPr txBox="1"/>
          <p:nvPr/>
        </p:nvSpPr>
        <p:spPr>
          <a:xfrm>
            <a:off x="2197415" y="2695040"/>
            <a:ext cx="2583400" cy="2325991"/>
          </a:xfrm>
          <a:prstGeom prst="rect">
            <a:avLst/>
          </a:prstGeom>
          <a:noFill/>
          <a:ln>
            <a:noFill/>
          </a:ln>
        </p:spPr>
        <p:txBody>
          <a:bodyPr spcFirstLastPara="1" wrap="square" lIns="91425" tIns="91425" rIns="91425" bIns="91425" anchor="t" anchorCtr="0">
            <a:spAutoFit/>
          </a:bodyPr>
          <a:lstStyle/>
          <a:p>
            <a:pPr lvl="0">
              <a:lnSpc>
                <a:spcPct val="115000"/>
              </a:lnSpc>
              <a:buClr>
                <a:schemeClr val="dk1"/>
              </a:buClr>
              <a:buSzPts val="1100"/>
            </a:pPr>
            <a:r>
              <a:rPr lang="en-US" sz="1100" b="1" dirty="0">
                <a:solidFill>
                  <a:schemeClr val="dk1"/>
                </a:solidFill>
              </a:rPr>
              <a:t>Strategic Synergy: How It All Comes Together:</a:t>
            </a:r>
          </a:p>
          <a:p>
            <a:pPr lvl="0">
              <a:lnSpc>
                <a:spcPct val="115000"/>
              </a:lnSpc>
              <a:buClr>
                <a:schemeClr val="dk1"/>
              </a:buClr>
              <a:buSzPts val="1100"/>
            </a:pPr>
            <a:endParaRPr lang="en-US" sz="1100" b="1" dirty="0">
              <a:solidFill>
                <a:schemeClr val="dk1"/>
              </a:solidFill>
            </a:endParaRPr>
          </a:p>
          <a:p>
            <a:pPr marL="171450" lvl="0" indent="-171450">
              <a:lnSpc>
                <a:spcPct val="115000"/>
              </a:lnSpc>
              <a:buClr>
                <a:schemeClr val="dk1"/>
              </a:buClr>
              <a:buSzPts val="1100"/>
              <a:buFont typeface="Arial" panose="020B0604020202020204" pitchFamily="34" charset="0"/>
              <a:buChar char="•"/>
            </a:pPr>
            <a:r>
              <a:rPr lang="en-US" sz="1100" b="1" dirty="0">
                <a:solidFill>
                  <a:schemeClr val="dk1"/>
                </a:solidFill>
              </a:rPr>
              <a:t>NLS curates and distributes</a:t>
            </a:r>
            <a:r>
              <a:rPr lang="en-US" sz="1100" dirty="0">
                <a:solidFill>
                  <a:schemeClr val="dk1"/>
                </a:solidFill>
              </a:rPr>
              <a:t> accessible content</a:t>
            </a:r>
          </a:p>
          <a:p>
            <a:pPr marL="171450" lvl="0" indent="-171450">
              <a:lnSpc>
                <a:spcPct val="115000"/>
              </a:lnSpc>
              <a:buClr>
                <a:schemeClr val="dk1"/>
              </a:buClr>
              <a:buSzPts val="1100"/>
              <a:buFont typeface="Arial" panose="020B0604020202020204" pitchFamily="34" charset="0"/>
              <a:buChar char="•"/>
            </a:pPr>
            <a:r>
              <a:rPr lang="en-US" sz="1100" b="1" dirty="0">
                <a:solidFill>
                  <a:schemeClr val="dk1"/>
                </a:solidFill>
              </a:rPr>
              <a:t>IMLS funds the infrastructure</a:t>
            </a:r>
          </a:p>
          <a:p>
            <a:pPr marL="171450" lvl="0" indent="-171450">
              <a:lnSpc>
                <a:spcPct val="115000"/>
              </a:lnSpc>
              <a:buClr>
                <a:schemeClr val="dk1"/>
              </a:buClr>
              <a:buSzPts val="1100"/>
              <a:buFont typeface="Arial" panose="020B0604020202020204" pitchFamily="34" charset="0"/>
              <a:buChar char="•"/>
            </a:pPr>
            <a:r>
              <a:rPr lang="en-US" sz="1100" b="1" dirty="0">
                <a:solidFill>
                  <a:schemeClr val="dk1"/>
                </a:solidFill>
              </a:rPr>
              <a:t>State libraries and supervisory authorities </a:t>
            </a:r>
            <a:r>
              <a:rPr lang="en-US" sz="1100" dirty="0">
                <a:solidFill>
                  <a:schemeClr val="dk1"/>
                </a:solidFill>
              </a:rPr>
              <a:t>ensure local implementation</a:t>
            </a:r>
          </a:p>
          <a:p>
            <a:pPr marL="171450" lvl="0" indent="-171450">
              <a:lnSpc>
                <a:spcPct val="115000"/>
              </a:lnSpc>
              <a:buClr>
                <a:schemeClr val="dk1"/>
              </a:buClr>
              <a:buSzPts val="1100"/>
              <a:buFont typeface="Arial" panose="020B0604020202020204" pitchFamily="34" charset="0"/>
              <a:buChar char="•"/>
            </a:pPr>
            <a:r>
              <a:rPr lang="en-US" sz="1100" b="1" dirty="0">
                <a:solidFill>
                  <a:schemeClr val="dk1"/>
                </a:solidFill>
              </a:rPr>
              <a:t>USPS delivers the materials</a:t>
            </a:r>
            <a:r>
              <a:rPr lang="en-US" sz="1100" dirty="0">
                <a:solidFill>
                  <a:schemeClr val="dk1"/>
                </a:solidFill>
              </a:rPr>
              <a:t>, bridging the final mile</a:t>
            </a:r>
            <a:endParaRPr lang="en-US" sz="1100" dirty="0">
              <a:solidFill>
                <a:schemeClr val="dk2"/>
              </a:solidFill>
            </a:endParaRPr>
          </a:p>
        </p:txBody>
      </p:sp>
      <p:pic>
        <p:nvPicPr>
          <p:cNvPr id="217" name="Google Shape;217;p31"/>
          <p:cNvPicPr preferRelativeResize="0"/>
          <p:nvPr/>
        </p:nvPicPr>
        <p:blipFill>
          <a:blip r:embed="rId5">
            <a:alphaModFix/>
          </a:blip>
          <a:stretch>
            <a:fillRect/>
          </a:stretch>
        </p:blipFill>
        <p:spPr>
          <a:xfrm flipH="1">
            <a:off x="280296" y="2896160"/>
            <a:ext cx="1908475" cy="2020274"/>
          </a:xfrm>
          <a:prstGeom prst="rect">
            <a:avLst/>
          </a:prstGeom>
          <a:noFill/>
          <a:ln>
            <a:noFill/>
          </a:ln>
        </p:spPr>
      </p:pic>
      <p:sp>
        <p:nvSpPr>
          <p:cNvPr id="219" name="Google Shape;219;p31"/>
          <p:cNvSpPr txBox="1"/>
          <p:nvPr/>
        </p:nvSpPr>
        <p:spPr>
          <a:xfrm>
            <a:off x="6448926" y="245759"/>
            <a:ext cx="2383374" cy="1936654"/>
          </a:xfrm>
          <a:prstGeom prst="rect">
            <a:avLst/>
          </a:prstGeom>
          <a:noFill/>
          <a:ln>
            <a:noFill/>
          </a:ln>
        </p:spPr>
        <p:txBody>
          <a:bodyPr spcFirstLastPara="1" wrap="square" lIns="91425" tIns="91425" rIns="91425" bIns="91425" anchor="t" anchorCtr="0">
            <a:spAutoFit/>
          </a:bodyPr>
          <a:lstStyle/>
          <a:p>
            <a:pPr>
              <a:lnSpc>
                <a:spcPct val="115000"/>
              </a:lnSpc>
              <a:buClr>
                <a:schemeClr val="dk1"/>
              </a:buClr>
              <a:buSzPts val="1100"/>
            </a:pPr>
            <a:r>
              <a:rPr lang="en-US" sz="1100" dirty="0">
                <a:solidFill>
                  <a:srgbClr val="272833"/>
                </a:solidFill>
                <a:highlight>
                  <a:srgbClr val="FAFAFA"/>
                </a:highlight>
              </a:rPr>
              <a:t>The WIPO-administered </a:t>
            </a:r>
            <a:r>
              <a:rPr lang="en-US" sz="1100" b="1" dirty="0">
                <a:solidFill>
                  <a:srgbClr val="0059C6"/>
                </a:solidFill>
                <a:highlight>
                  <a:srgbClr val="FAFAFA"/>
                </a:highlight>
                <a:uFill>
                  <a:noFill/>
                </a:uFill>
                <a:hlinkClick r:id="rId6">
                  <a:extLst>
                    <a:ext uri="{A12FA001-AC4F-418D-AE19-62706E023703}">
                      <ahyp:hlinkClr xmlns:ahyp="http://schemas.microsoft.com/office/drawing/2018/hyperlinkcolor" val="tx"/>
                    </a:ext>
                  </a:extLst>
                </a:hlinkClick>
              </a:rPr>
              <a:t>Marrakesh Treaty</a:t>
            </a:r>
            <a:r>
              <a:rPr lang="en-US" sz="1100" b="1" dirty="0">
                <a:solidFill>
                  <a:srgbClr val="272833"/>
                </a:solidFill>
                <a:highlight>
                  <a:srgbClr val="FAFAFA"/>
                </a:highlight>
              </a:rPr>
              <a:t> </a:t>
            </a:r>
            <a:r>
              <a:rPr lang="en-US" sz="1100" dirty="0">
                <a:solidFill>
                  <a:srgbClr val="272833"/>
                </a:solidFill>
                <a:highlight>
                  <a:srgbClr val="FAFAFA"/>
                </a:highlight>
              </a:rPr>
              <a:t>makes the production and international transfer of specially-adapted books for people with blindness or visual impairments easier. It does this by establishing a set of limitations and exceptions to traditional </a:t>
            </a:r>
            <a:r>
              <a:rPr lang="en-US" sz="1100" dirty="0">
                <a:solidFill>
                  <a:srgbClr val="0059C6"/>
                </a:solidFill>
                <a:highlight>
                  <a:srgbClr val="FAFAFA"/>
                </a:highlight>
                <a:uFill>
                  <a:noFill/>
                </a:uFill>
                <a:hlinkClick r:id="rId7">
                  <a:extLst>
                    <a:ext uri="{A12FA001-AC4F-418D-AE19-62706E023703}">
                      <ahyp:hlinkClr xmlns:ahyp="http://schemas.microsoft.com/office/drawing/2018/hyperlinkcolor" val="tx"/>
                    </a:ext>
                  </a:extLst>
                </a:hlinkClick>
              </a:rPr>
              <a:t>copyright law</a:t>
            </a:r>
            <a:r>
              <a:rPr lang="en-US" sz="1100" dirty="0">
                <a:solidFill>
                  <a:srgbClr val="272833"/>
                </a:solidFill>
                <a:highlight>
                  <a:srgbClr val="FAFAFA"/>
                </a:highlight>
              </a:rPr>
              <a:t>.  </a:t>
            </a:r>
            <a:endParaRPr lang="en-US" sz="1100" dirty="0">
              <a:solidFill>
                <a:schemeClr val="dk2"/>
              </a:solidFill>
            </a:endParaRPr>
          </a:p>
        </p:txBody>
      </p:sp>
      <p:sp>
        <p:nvSpPr>
          <p:cNvPr id="2" name="TextBox 1">
            <a:extLst>
              <a:ext uri="{FF2B5EF4-FFF2-40B4-BE49-F238E27FC236}">
                <a16:creationId xmlns:a16="http://schemas.microsoft.com/office/drawing/2014/main" id="{58D8859A-588E-A423-1C5B-D70932AAAE23}"/>
              </a:ext>
            </a:extLst>
          </p:cNvPr>
          <p:cNvSpPr txBox="1"/>
          <p:nvPr/>
        </p:nvSpPr>
        <p:spPr>
          <a:xfrm>
            <a:off x="4801362" y="2353559"/>
            <a:ext cx="4242599" cy="2677656"/>
          </a:xfrm>
          <a:prstGeom prst="rect">
            <a:avLst/>
          </a:prstGeom>
          <a:noFill/>
        </p:spPr>
        <p:txBody>
          <a:bodyPr wrap="square" rtlCol="0">
            <a:spAutoFit/>
          </a:bodyPr>
          <a:lstStyle/>
          <a:p>
            <a:pPr marL="285750" indent="-285750">
              <a:buFont typeface="Wingdings" pitchFamily="2" charset="2"/>
              <a:buChar char="q"/>
            </a:pPr>
            <a:r>
              <a:rPr lang="en-US" dirty="0">
                <a:solidFill>
                  <a:srgbClr val="FF0000"/>
                </a:solidFill>
              </a:rPr>
              <a:t>Updated 17 U.S.C. Section 121 and added a new121a (Chafee Amendment)</a:t>
            </a:r>
          </a:p>
          <a:p>
            <a:endParaRPr lang="en-US" dirty="0">
              <a:solidFill>
                <a:srgbClr val="FF0000"/>
              </a:solidFill>
            </a:endParaRPr>
          </a:p>
          <a:p>
            <a:pPr marL="285750" lvl="2" indent="-285750">
              <a:buFont typeface="Wingdings" pitchFamily="2" charset="2"/>
              <a:buChar char="q"/>
            </a:pPr>
            <a:r>
              <a:rPr lang="en-US" dirty="0">
                <a:solidFill>
                  <a:srgbClr val="FF0000"/>
                </a:solidFill>
              </a:rPr>
              <a:t>“Eligible Person” – has a “print disability”</a:t>
            </a:r>
          </a:p>
          <a:p>
            <a:pPr marL="285750" lvl="2" indent="-285750">
              <a:buFont typeface="Wingdings" pitchFamily="2" charset="2"/>
              <a:buChar char="q"/>
            </a:pPr>
            <a:endParaRPr lang="en-US" dirty="0">
              <a:solidFill>
                <a:srgbClr val="FF0000"/>
              </a:solidFill>
            </a:endParaRPr>
          </a:p>
          <a:p>
            <a:pPr marL="285750" lvl="2" indent="-285750">
              <a:buFont typeface="Wingdings" pitchFamily="2" charset="2"/>
              <a:buChar char="q"/>
            </a:pPr>
            <a:r>
              <a:rPr lang="en-US" dirty="0">
                <a:solidFill>
                  <a:srgbClr val="FF0000"/>
                </a:solidFill>
              </a:rPr>
              <a:t>”Accessible Formats” now defined more broadly</a:t>
            </a:r>
          </a:p>
          <a:p>
            <a:pPr lvl="2"/>
            <a:endParaRPr lang="en-US" dirty="0">
              <a:solidFill>
                <a:srgbClr val="FF0000"/>
              </a:solidFill>
            </a:endParaRPr>
          </a:p>
          <a:p>
            <a:pPr marL="285750" indent="-285750">
              <a:buFont typeface="Wingdings" pitchFamily="2" charset="2"/>
              <a:buChar char="q"/>
            </a:pPr>
            <a:r>
              <a:rPr lang="en-US" dirty="0">
                <a:solidFill>
                  <a:srgbClr val="FF0000"/>
                </a:solidFill>
              </a:rPr>
              <a:t>Expanded the types of works allowed to be copied from nondramatic literary works to all literary works, plus musical works fixed in the form of text or notation.</a:t>
            </a:r>
          </a:p>
          <a:p>
            <a:pPr marL="285750" lvl="2" indent="-285750">
              <a:buFont typeface="Wingdings" pitchFamily="2" charset="2"/>
              <a:buChar char="q"/>
            </a:pPr>
            <a:endParaRPr lang="en-US"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0AA1E3-936A-156B-9B67-00F4B9D08F4E}"/>
              </a:ext>
            </a:extLst>
          </p:cNvPr>
          <p:cNvSpPr>
            <a:spLocks noGrp="1"/>
          </p:cNvSpPr>
          <p:nvPr>
            <p:ph type="body" idx="1"/>
          </p:nvPr>
        </p:nvSpPr>
        <p:spPr>
          <a:xfrm>
            <a:off x="3843484" y="1120315"/>
            <a:ext cx="5113391" cy="3802019"/>
          </a:xfrm>
        </p:spPr>
        <p:txBody>
          <a:bodyPr>
            <a:normAutofit lnSpcReduction="10000"/>
          </a:bodyPr>
          <a:lstStyle/>
          <a:p>
            <a:pPr marL="114300" indent="0">
              <a:buNone/>
            </a:pPr>
            <a:r>
              <a:rPr lang="en-US" sz="1600" dirty="0">
                <a:solidFill>
                  <a:srgbClr val="0059C6"/>
                </a:solidFill>
              </a:rPr>
              <a:t>Since 2020, NLS has added </a:t>
            </a:r>
            <a:r>
              <a:rPr lang="en-US" sz="1600" b="1" dirty="0">
                <a:solidFill>
                  <a:srgbClr val="0059C6"/>
                </a:solidFill>
              </a:rPr>
              <a:t>9,567</a:t>
            </a:r>
            <a:r>
              <a:rPr lang="en-US" sz="1600" dirty="0">
                <a:solidFill>
                  <a:srgbClr val="0059C6"/>
                </a:solidFill>
              </a:rPr>
              <a:t> Marrakesh Books to its collection, which have been downloaded </a:t>
            </a:r>
            <a:r>
              <a:rPr lang="en-US" sz="1600" b="1" dirty="0">
                <a:solidFill>
                  <a:srgbClr val="0059C6"/>
                </a:solidFill>
              </a:rPr>
              <a:t>180,325</a:t>
            </a:r>
            <a:r>
              <a:rPr lang="en-US" sz="1600" dirty="0">
                <a:solidFill>
                  <a:srgbClr val="0059C6"/>
                </a:solidFill>
              </a:rPr>
              <a:t> times. The materials are in </a:t>
            </a:r>
            <a:r>
              <a:rPr lang="en-US" sz="1600" b="1" dirty="0">
                <a:solidFill>
                  <a:srgbClr val="0059C6"/>
                </a:solidFill>
              </a:rPr>
              <a:t>28 different languages</a:t>
            </a:r>
            <a:r>
              <a:rPr lang="en-US" sz="1600" dirty="0">
                <a:solidFill>
                  <a:srgbClr val="0059C6"/>
                </a:solidFill>
              </a:rPr>
              <a:t>.</a:t>
            </a:r>
          </a:p>
          <a:p>
            <a:pPr marL="114300" indent="0">
              <a:buNone/>
            </a:pPr>
            <a:endParaRPr lang="en-US" sz="1600" dirty="0">
              <a:solidFill>
                <a:srgbClr val="0059C6"/>
              </a:solidFill>
            </a:endParaRPr>
          </a:p>
          <a:p>
            <a:pPr marL="114300" indent="0">
              <a:buNone/>
            </a:pPr>
            <a:r>
              <a:rPr lang="en-US" sz="1600" dirty="0">
                <a:solidFill>
                  <a:srgbClr val="0059C6"/>
                </a:solidFill>
              </a:rPr>
              <a:t>NLS has uploaded </a:t>
            </a:r>
            <a:r>
              <a:rPr lang="en-US" sz="1600" b="1" dirty="0">
                <a:solidFill>
                  <a:srgbClr val="0059C6"/>
                </a:solidFill>
              </a:rPr>
              <a:t>206,106</a:t>
            </a:r>
            <a:r>
              <a:rPr lang="en-US" sz="1600" dirty="0">
                <a:solidFill>
                  <a:srgbClr val="0059C6"/>
                </a:solidFill>
              </a:rPr>
              <a:t> books to ABC’s Global Book Service, which have been </a:t>
            </a:r>
            <a:r>
              <a:rPr lang="en-US" sz="1600" b="1" dirty="0">
                <a:solidFill>
                  <a:srgbClr val="0059C6"/>
                </a:solidFill>
              </a:rPr>
              <a:t>downloaded in 36 countries.</a:t>
            </a:r>
          </a:p>
          <a:p>
            <a:pPr marL="114300" indent="0">
              <a:buNone/>
            </a:pPr>
            <a:endParaRPr lang="en-US" sz="1600" dirty="0">
              <a:solidFill>
                <a:srgbClr val="0059C6"/>
              </a:solidFill>
            </a:endParaRPr>
          </a:p>
          <a:p>
            <a:pPr marL="114300" indent="0">
              <a:buNone/>
            </a:pPr>
            <a:r>
              <a:rPr lang="en-US" sz="1600" dirty="0">
                <a:solidFill>
                  <a:srgbClr val="0059C6"/>
                </a:solidFill>
              </a:rPr>
              <a:t>Music Scores: Leonard Cohen’s “Hallelujah,” as well as Adele and Bach</a:t>
            </a:r>
          </a:p>
          <a:p>
            <a:pPr marL="114300" indent="0">
              <a:buNone/>
            </a:pPr>
            <a:endParaRPr lang="en-US" sz="1600" dirty="0">
              <a:solidFill>
                <a:srgbClr val="0059C6"/>
              </a:solidFill>
            </a:endParaRPr>
          </a:p>
          <a:p>
            <a:pPr marL="114300" indent="0">
              <a:buNone/>
            </a:pPr>
            <a:r>
              <a:rPr lang="en-US" sz="1600" dirty="0">
                <a:solidFill>
                  <a:srgbClr val="0059C6"/>
                </a:solidFill>
              </a:rPr>
              <a:t>Most popular? Harry Potter in French and German, among others</a:t>
            </a:r>
          </a:p>
          <a:p>
            <a:endParaRPr lang="en-US" sz="1600" dirty="0">
              <a:solidFill>
                <a:srgbClr val="0059C6"/>
              </a:solidFill>
            </a:endParaRPr>
          </a:p>
          <a:p>
            <a:pPr marL="114300" indent="0">
              <a:buNone/>
            </a:pPr>
            <a:endParaRPr lang="en-US" sz="1600" dirty="0">
              <a:solidFill>
                <a:srgbClr val="0059C6"/>
              </a:solidFill>
            </a:endParaRPr>
          </a:p>
          <a:p>
            <a:endParaRPr lang="en-US" sz="1600" dirty="0">
              <a:solidFill>
                <a:srgbClr val="0059C6"/>
              </a:solidFill>
            </a:endParaRPr>
          </a:p>
          <a:p>
            <a:pPr marL="114300" indent="0">
              <a:buNone/>
            </a:pPr>
            <a:endParaRPr lang="en-US" sz="1600" dirty="0">
              <a:solidFill>
                <a:srgbClr val="0059C6"/>
              </a:solidFill>
            </a:endParaRPr>
          </a:p>
        </p:txBody>
      </p:sp>
      <p:pic>
        <p:nvPicPr>
          <p:cNvPr id="4" name="Picture 3">
            <a:extLst>
              <a:ext uri="{FF2B5EF4-FFF2-40B4-BE49-F238E27FC236}">
                <a16:creationId xmlns:a16="http://schemas.microsoft.com/office/drawing/2014/main" id="{F878467B-24EC-C33E-EFC5-18C7346C7228}"/>
              </a:ext>
            </a:extLst>
          </p:cNvPr>
          <p:cNvPicPr>
            <a:picLocks noChangeAspect="1"/>
          </p:cNvPicPr>
          <p:nvPr/>
        </p:nvPicPr>
        <p:blipFill>
          <a:blip r:embed="rId2"/>
          <a:stretch>
            <a:fillRect/>
          </a:stretch>
        </p:blipFill>
        <p:spPr>
          <a:xfrm>
            <a:off x="187125" y="1187297"/>
            <a:ext cx="3491024" cy="1961478"/>
          </a:xfrm>
          <a:prstGeom prst="rect">
            <a:avLst/>
          </a:prstGeom>
        </p:spPr>
      </p:pic>
      <p:sp>
        <p:nvSpPr>
          <p:cNvPr id="2" name="Google Shape;209;p31">
            <a:extLst>
              <a:ext uri="{FF2B5EF4-FFF2-40B4-BE49-F238E27FC236}">
                <a16:creationId xmlns:a16="http://schemas.microsoft.com/office/drawing/2014/main" id="{53DDDEBA-9BCD-C841-D533-B4E7177D22B9}"/>
              </a:ext>
            </a:extLst>
          </p:cNvPr>
          <p:cNvSpPr txBox="1">
            <a:spLocks noGrp="1"/>
          </p:cNvSpPr>
          <p:nvPr>
            <p:ph type="title"/>
          </p:nvPr>
        </p:nvSpPr>
        <p:spPr>
          <a:xfrm>
            <a:off x="187124" y="268032"/>
            <a:ext cx="8645176" cy="74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i="1" dirty="0">
                <a:solidFill>
                  <a:srgbClr val="FF0000"/>
                </a:solidFill>
              </a:rPr>
              <a:t>Accessibility Matters!</a:t>
            </a:r>
            <a:br>
              <a:rPr lang="en" i="1" dirty="0">
                <a:solidFill>
                  <a:srgbClr val="FF0000"/>
                </a:solidFill>
              </a:rPr>
            </a:br>
            <a:r>
              <a:rPr lang="en" b="1" dirty="0">
                <a:solidFill>
                  <a:srgbClr val="0059C6"/>
                </a:solidFill>
              </a:rPr>
              <a:t>The Marrakesh Treaty</a:t>
            </a:r>
            <a:r>
              <a:rPr lang="en" dirty="0">
                <a:solidFill>
                  <a:srgbClr val="0059C6"/>
                </a:solidFill>
              </a:rPr>
              <a:t> </a:t>
            </a:r>
            <a:endParaRPr dirty="0">
              <a:solidFill>
                <a:srgbClr val="0059C6"/>
              </a:solidFill>
            </a:endParaRPr>
          </a:p>
        </p:txBody>
      </p:sp>
      <p:sp>
        <p:nvSpPr>
          <p:cNvPr id="5" name="Text Placeholder 2">
            <a:extLst>
              <a:ext uri="{FF2B5EF4-FFF2-40B4-BE49-F238E27FC236}">
                <a16:creationId xmlns:a16="http://schemas.microsoft.com/office/drawing/2014/main" id="{B26CC076-AE61-92F4-E749-D4D626188A39}"/>
              </a:ext>
            </a:extLst>
          </p:cNvPr>
          <p:cNvSpPr txBox="1">
            <a:spLocks/>
          </p:cNvSpPr>
          <p:nvPr/>
        </p:nvSpPr>
        <p:spPr>
          <a:xfrm>
            <a:off x="-29873" y="3257358"/>
            <a:ext cx="3873357" cy="9192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US" sz="1200" dirty="0">
                <a:hlinkClick r:id="rId3"/>
              </a:rPr>
              <a:t>https://www.copyright.gov/events/marrakesh-treaty-tenth-anniversary/</a:t>
            </a:r>
            <a:endParaRPr lang="en-US" sz="1200" dirty="0"/>
          </a:p>
          <a:p>
            <a:pPr marL="114300" indent="0">
              <a:buFont typeface="Arial"/>
              <a:buNone/>
            </a:pPr>
            <a:endParaRPr lang="en-US" sz="1200" dirty="0"/>
          </a:p>
          <a:p>
            <a:pPr marL="114300" indent="0">
              <a:buFont typeface="Arial"/>
              <a:buNone/>
            </a:pPr>
            <a:endParaRPr lang="en-US" sz="1200" dirty="0"/>
          </a:p>
          <a:p>
            <a:endParaRPr lang="en-US" sz="1200" dirty="0"/>
          </a:p>
          <a:p>
            <a:pPr marL="114300" indent="0">
              <a:buFont typeface="Arial"/>
              <a:buNone/>
            </a:pPr>
            <a:endParaRPr lang="en-US" sz="1200" dirty="0"/>
          </a:p>
        </p:txBody>
      </p:sp>
    </p:spTree>
    <p:extLst>
      <p:ext uri="{BB962C8B-B14F-4D97-AF65-F5344CB8AC3E}">
        <p14:creationId xmlns:p14="http://schemas.microsoft.com/office/powerpoint/2010/main" val="3711936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9FBDF-CD79-1B13-665F-2D8C0C0B90A4}"/>
              </a:ext>
            </a:extLst>
          </p:cNvPr>
          <p:cNvPicPr>
            <a:picLocks noChangeAspect="1"/>
          </p:cNvPicPr>
          <p:nvPr/>
        </p:nvPicPr>
        <p:blipFill>
          <a:blip r:embed="rId2"/>
          <a:stretch>
            <a:fillRect/>
          </a:stretch>
        </p:blipFill>
        <p:spPr>
          <a:xfrm>
            <a:off x="5018210" y="937015"/>
            <a:ext cx="3707975" cy="4044561"/>
          </a:xfrm>
          <a:prstGeom prst="rect">
            <a:avLst/>
          </a:prstGeom>
        </p:spPr>
      </p:pic>
      <p:sp>
        <p:nvSpPr>
          <p:cNvPr id="2" name="TextBox 1">
            <a:extLst>
              <a:ext uri="{FF2B5EF4-FFF2-40B4-BE49-F238E27FC236}">
                <a16:creationId xmlns:a16="http://schemas.microsoft.com/office/drawing/2014/main" id="{7BDB485F-F132-1BAD-F204-D0AA78D06074}"/>
              </a:ext>
            </a:extLst>
          </p:cNvPr>
          <p:cNvSpPr txBox="1"/>
          <p:nvPr/>
        </p:nvSpPr>
        <p:spPr>
          <a:xfrm flipH="1">
            <a:off x="101600" y="342900"/>
            <a:ext cx="4267200" cy="5262979"/>
          </a:xfrm>
          <a:prstGeom prst="rect">
            <a:avLst/>
          </a:prstGeom>
          <a:noFill/>
        </p:spPr>
        <p:txBody>
          <a:bodyPr wrap="square" rtlCol="0">
            <a:spAutoFit/>
          </a:bodyPr>
          <a:lstStyle/>
          <a:p>
            <a:pPr marL="285750" indent="-285750">
              <a:buFont typeface="Wingdings" pitchFamily="2" charset="2"/>
              <a:buChar char="q"/>
            </a:pPr>
            <a:r>
              <a:rPr lang="en-US" dirty="0">
                <a:solidFill>
                  <a:srgbClr val="0059C6"/>
                </a:solidFill>
              </a:rPr>
              <a:t>The free flow of information between the Government and the public is essential to a democratic society. </a:t>
            </a:r>
          </a:p>
          <a:p>
            <a:endParaRPr lang="en-US" dirty="0">
              <a:solidFill>
                <a:srgbClr val="0059C6"/>
              </a:solidFill>
            </a:endParaRPr>
          </a:p>
          <a:p>
            <a:pPr marL="285750" indent="-285750">
              <a:buFont typeface="Wingdings" pitchFamily="2" charset="2"/>
              <a:buChar char="q"/>
            </a:pPr>
            <a:r>
              <a:rPr lang="en-US" dirty="0">
                <a:solidFill>
                  <a:srgbClr val="0059C6"/>
                </a:solidFill>
              </a:rPr>
              <a:t>Making Federal information discoverable, accessible, and usable can fuel entrepreneurship, innovation, and scientific discovery that improves the lives of Americans, and contributes significantly to national stability and prosperity, and fosters public participation in Government.</a:t>
            </a:r>
          </a:p>
          <a:p>
            <a:endParaRPr lang="en-US" dirty="0">
              <a:solidFill>
                <a:srgbClr val="0059C6"/>
              </a:solidFill>
            </a:endParaRPr>
          </a:p>
          <a:p>
            <a:pPr marL="285750" indent="-285750">
              <a:buFont typeface="Wingdings" pitchFamily="2" charset="2"/>
              <a:buChar char="q"/>
            </a:pPr>
            <a:r>
              <a:rPr lang="en-US" dirty="0">
                <a:solidFill>
                  <a:srgbClr val="0059C6"/>
                </a:solidFill>
              </a:rPr>
              <a:t>Promoting openness and interoperability, subject to applicable legal and policy requirements, increases operational efficiencies, reduces costs, improves services, supports mission needs, and increases public access to valuable Federal information.</a:t>
            </a:r>
          </a:p>
          <a:p>
            <a:pPr marL="285750" indent="-285750">
              <a:buFont typeface="Wingdings" pitchFamily="2" charset="2"/>
              <a:buChar char="q"/>
            </a:pPr>
            <a:endParaRPr lang="en-US" dirty="0">
              <a:solidFill>
                <a:srgbClr val="0059C6"/>
              </a:solidFill>
            </a:endParaRPr>
          </a:p>
          <a:p>
            <a:pPr lvl="1"/>
            <a:r>
              <a:rPr lang="en-US" dirty="0">
                <a:solidFill>
                  <a:srgbClr val="0059C6"/>
                </a:solidFill>
              </a:rPr>
              <a:t>		OMB Circular A-130</a:t>
            </a:r>
          </a:p>
          <a:p>
            <a:endParaRPr lang="en-US" dirty="0">
              <a:solidFill>
                <a:srgbClr val="0059C6"/>
              </a:solidFill>
            </a:endParaRPr>
          </a:p>
          <a:p>
            <a:r>
              <a:rPr lang="en-US" dirty="0">
                <a:solidFill>
                  <a:srgbClr val="0059C6"/>
                </a:solidFill>
              </a:rPr>
              <a:t>		</a:t>
            </a:r>
          </a:p>
          <a:p>
            <a:pPr marL="285750" indent="-285750">
              <a:buFont typeface="Wingdings" pitchFamily="2" charset="2"/>
              <a:buChar char="q"/>
            </a:pPr>
            <a:endParaRPr lang="en-US" dirty="0">
              <a:solidFill>
                <a:srgbClr val="0059C6"/>
              </a:solidFill>
            </a:endParaRPr>
          </a:p>
          <a:p>
            <a:endParaRPr lang="en-US" dirty="0">
              <a:solidFill>
                <a:srgbClr val="0059C6"/>
              </a:solidFill>
            </a:endParaRPr>
          </a:p>
        </p:txBody>
      </p:sp>
      <p:sp>
        <p:nvSpPr>
          <p:cNvPr id="3" name="TextBox 2">
            <a:extLst>
              <a:ext uri="{FF2B5EF4-FFF2-40B4-BE49-F238E27FC236}">
                <a16:creationId xmlns:a16="http://schemas.microsoft.com/office/drawing/2014/main" id="{DE9C7C36-C650-5D8C-62D5-737D50533A38}"/>
              </a:ext>
            </a:extLst>
          </p:cNvPr>
          <p:cNvSpPr txBox="1"/>
          <p:nvPr/>
        </p:nvSpPr>
        <p:spPr>
          <a:xfrm>
            <a:off x="5309375" y="229129"/>
            <a:ext cx="3707975" cy="707886"/>
          </a:xfrm>
          <a:prstGeom prst="rect">
            <a:avLst/>
          </a:prstGeom>
          <a:solidFill>
            <a:schemeClr val="bg1"/>
          </a:solidFill>
        </p:spPr>
        <p:txBody>
          <a:bodyPr wrap="square" rtlCol="0">
            <a:spAutoFit/>
          </a:bodyPr>
          <a:lstStyle/>
          <a:p>
            <a:r>
              <a:rPr lang="en-US" sz="2000" b="1" i="1" dirty="0">
                <a:solidFill>
                  <a:srgbClr val="FF0000"/>
                </a:solidFill>
              </a:rPr>
              <a:t>Federal Libraries and Information Policies Matter!  </a:t>
            </a:r>
          </a:p>
        </p:txBody>
      </p:sp>
    </p:spTree>
    <p:extLst>
      <p:ext uri="{BB962C8B-B14F-4D97-AF65-F5344CB8AC3E}">
        <p14:creationId xmlns:p14="http://schemas.microsoft.com/office/powerpoint/2010/main" val="446966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5351776" y="229129"/>
            <a:ext cx="3723900" cy="188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Federal Libraries </a:t>
            </a:r>
            <a:endParaRPr dirty="0"/>
          </a:p>
        </p:txBody>
      </p:sp>
      <p:pic>
        <p:nvPicPr>
          <p:cNvPr id="225" name="Google Shape;225;p32"/>
          <p:cNvPicPr preferRelativeResize="0"/>
          <p:nvPr/>
        </p:nvPicPr>
        <p:blipFill>
          <a:blip r:embed="rId3">
            <a:alphaModFix/>
          </a:blip>
          <a:stretch>
            <a:fillRect/>
          </a:stretch>
        </p:blipFill>
        <p:spPr>
          <a:xfrm>
            <a:off x="2124025" y="2741586"/>
            <a:ext cx="7000600" cy="2418682"/>
          </a:xfrm>
          <a:prstGeom prst="rect">
            <a:avLst/>
          </a:prstGeom>
          <a:noFill/>
          <a:ln>
            <a:noFill/>
          </a:ln>
        </p:spPr>
      </p:pic>
      <p:sp>
        <p:nvSpPr>
          <p:cNvPr id="226" name="Google Shape;226;p32"/>
          <p:cNvSpPr txBox="1"/>
          <p:nvPr/>
        </p:nvSpPr>
        <p:spPr>
          <a:xfrm>
            <a:off x="4964273" y="3548757"/>
            <a:ext cx="3766302"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endParaRPr sz="1800">
              <a:solidFill>
                <a:schemeClr val="dk2"/>
              </a:solidFill>
            </a:endParaRPr>
          </a:p>
        </p:txBody>
      </p:sp>
      <p:pic>
        <p:nvPicPr>
          <p:cNvPr id="227" name="Google Shape;227;p32"/>
          <p:cNvPicPr preferRelativeResize="0"/>
          <p:nvPr/>
        </p:nvPicPr>
        <p:blipFill>
          <a:blip r:embed="rId4">
            <a:alphaModFix/>
          </a:blip>
          <a:stretch>
            <a:fillRect/>
          </a:stretch>
        </p:blipFill>
        <p:spPr>
          <a:xfrm>
            <a:off x="84425" y="229129"/>
            <a:ext cx="5109463" cy="2453223"/>
          </a:xfrm>
          <a:prstGeom prst="rect">
            <a:avLst/>
          </a:prstGeom>
          <a:noFill/>
          <a:ln>
            <a:noFill/>
          </a:ln>
        </p:spPr>
      </p:pic>
      <p:sp>
        <p:nvSpPr>
          <p:cNvPr id="228" name="Google Shape;228;p32"/>
          <p:cNvSpPr txBox="1"/>
          <p:nvPr/>
        </p:nvSpPr>
        <p:spPr>
          <a:xfrm>
            <a:off x="5309375" y="-11265"/>
            <a:ext cx="3421200" cy="37548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0059C6"/>
              </a:solidFill>
            </a:endParaRPr>
          </a:p>
          <a:p>
            <a:pPr marL="0" lvl="0" indent="0" algn="l" rtl="0">
              <a:spcBef>
                <a:spcPts val="0"/>
              </a:spcBef>
              <a:spcAft>
                <a:spcPts val="0"/>
              </a:spcAft>
              <a:buNone/>
            </a:pPr>
            <a:endParaRPr sz="1800" dirty="0">
              <a:solidFill>
                <a:srgbClr val="0059C6"/>
              </a:solidFill>
            </a:endParaRPr>
          </a:p>
          <a:p>
            <a:pPr marL="457200" lvl="0" indent="0" algn="l" rtl="0">
              <a:spcBef>
                <a:spcPts val="0"/>
              </a:spcBef>
              <a:spcAft>
                <a:spcPts val="0"/>
              </a:spcAft>
              <a:buNone/>
            </a:pPr>
            <a:r>
              <a:rPr lang="en" sz="1200" dirty="0">
                <a:solidFill>
                  <a:srgbClr val="0059C6"/>
                </a:solidFill>
                <a:highlight>
                  <a:srgbClr val="FFFFFF"/>
                </a:highlight>
              </a:rPr>
              <a:t>Library of Congress</a:t>
            </a:r>
            <a:endParaRPr sz="1200" dirty="0">
              <a:solidFill>
                <a:srgbClr val="0059C6"/>
              </a:solidFill>
              <a:highlight>
                <a:srgbClr val="FFFFFF"/>
              </a:highlight>
            </a:endParaRPr>
          </a:p>
          <a:p>
            <a:pPr marL="457200" lvl="0" indent="0" algn="l" rtl="0">
              <a:spcBef>
                <a:spcPts val="0"/>
              </a:spcBef>
              <a:spcAft>
                <a:spcPts val="0"/>
              </a:spcAft>
              <a:buNone/>
            </a:pPr>
            <a:endParaRPr lang="en" sz="1200" dirty="0">
              <a:solidFill>
                <a:srgbClr val="0059C6"/>
              </a:solidFill>
              <a:highlight>
                <a:srgbClr val="FFFFFF"/>
              </a:highlight>
            </a:endParaRPr>
          </a:p>
          <a:p>
            <a:pPr marL="457200" lvl="0" indent="0" algn="l" rtl="0">
              <a:spcBef>
                <a:spcPts val="0"/>
              </a:spcBef>
              <a:spcAft>
                <a:spcPts val="0"/>
              </a:spcAft>
              <a:buNone/>
            </a:pPr>
            <a:r>
              <a:rPr lang="en-US" sz="1200" dirty="0">
                <a:solidFill>
                  <a:srgbClr val="0059C6"/>
                </a:solidFill>
                <a:highlight>
                  <a:srgbClr val="FFFFFF"/>
                </a:highlight>
              </a:rPr>
              <a:t>National Archives</a:t>
            </a:r>
          </a:p>
          <a:p>
            <a:pPr marL="457200" lvl="0" indent="0" algn="l" rtl="0">
              <a:spcBef>
                <a:spcPts val="0"/>
              </a:spcBef>
              <a:spcAft>
                <a:spcPts val="0"/>
              </a:spcAft>
              <a:buNone/>
            </a:pPr>
            <a:r>
              <a:rPr lang="en-US" sz="1200" dirty="0">
                <a:solidFill>
                  <a:srgbClr val="0059C6"/>
                </a:solidFill>
                <a:highlight>
                  <a:srgbClr val="FFFFFF"/>
                </a:highlight>
              </a:rPr>
              <a:t>National Library of Medicine</a:t>
            </a:r>
          </a:p>
          <a:p>
            <a:pPr marL="457200" lvl="0" indent="0" algn="l" rtl="0">
              <a:spcBef>
                <a:spcPts val="0"/>
              </a:spcBef>
              <a:spcAft>
                <a:spcPts val="0"/>
              </a:spcAft>
              <a:buNone/>
            </a:pPr>
            <a:r>
              <a:rPr lang="en-US" sz="1200" dirty="0">
                <a:solidFill>
                  <a:srgbClr val="0059C6"/>
                </a:solidFill>
                <a:highlight>
                  <a:srgbClr val="FFFFFF"/>
                </a:highlight>
              </a:rPr>
              <a:t>National Agricultural Library </a:t>
            </a:r>
          </a:p>
          <a:p>
            <a:pPr marL="457200" lvl="0" indent="0" algn="l" rtl="0">
              <a:spcBef>
                <a:spcPts val="0"/>
              </a:spcBef>
              <a:spcAft>
                <a:spcPts val="0"/>
              </a:spcAft>
              <a:buNone/>
            </a:pPr>
            <a:r>
              <a:rPr lang="en-US" sz="1200" dirty="0">
                <a:solidFill>
                  <a:srgbClr val="0059C6"/>
                </a:solidFill>
                <a:highlight>
                  <a:srgbClr val="FFFFFF"/>
                </a:highlight>
              </a:rPr>
              <a:t>National Library of Education</a:t>
            </a:r>
          </a:p>
          <a:p>
            <a:pPr marL="457200" lvl="0" indent="0" algn="l" rtl="0">
              <a:spcBef>
                <a:spcPts val="0"/>
              </a:spcBef>
              <a:spcAft>
                <a:spcPts val="0"/>
              </a:spcAft>
              <a:buNone/>
            </a:pPr>
            <a:r>
              <a:rPr lang="en-US" sz="1200" dirty="0">
                <a:solidFill>
                  <a:srgbClr val="0059C6"/>
                </a:solidFill>
                <a:highlight>
                  <a:srgbClr val="FFFFFF"/>
                </a:highlight>
              </a:rPr>
              <a:t>National Transportation Library</a:t>
            </a:r>
          </a:p>
          <a:p>
            <a:pPr marL="0" lvl="0" indent="0" algn="l" rtl="0">
              <a:spcBef>
                <a:spcPts val="0"/>
              </a:spcBef>
              <a:spcAft>
                <a:spcPts val="0"/>
              </a:spcAft>
              <a:buNone/>
            </a:pPr>
            <a:endParaRPr sz="1000" dirty="0">
              <a:solidFill>
                <a:srgbClr val="0059C6"/>
              </a:solidFill>
              <a:highlight>
                <a:srgbClr val="FFFFFF"/>
              </a:highlight>
            </a:endParaRPr>
          </a:p>
          <a:p>
            <a:pPr marL="1371600" lvl="0" indent="457200" algn="l" rtl="0">
              <a:spcBef>
                <a:spcPts val="0"/>
              </a:spcBef>
              <a:spcAft>
                <a:spcPts val="0"/>
              </a:spcAft>
              <a:buNone/>
            </a:pPr>
            <a:endParaRPr sz="3000" b="1" dirty="0">
              <a:solidFill>
                <a:srgbClr val="0059C6"/>
              </a:solidFill>
              <a:highlight>
                <a:srgbClr val="FFFFFF"/>
              </a:highlight>
            </a:endParaRPr>
          </a:p>
          <a:p>
            <a:pPr marL="0" lvl="0" indent="0" algn="l" rtl="0">
              <a:spcBef>
                <a:spcPts val="0"/>
              </a:spcBef>
              <a:spcAft>
                <a:spcPts val="0"/>
              </a:spcAft>
              <a:buNone/>
            </a:pPr>
            <a:endParaRPr sz="1800" dirty="0">
              <a:solidFill>
                <a:srgbClr val="0059C6"/>
              </a:solidFill>
            </a:endParaRPr>
          </a:p>
          <a:p>
            <a:pPr marL="0" lvl="0" indent="0" algn="l" rtl="0">
              <a:spcBef>
                <a:spcPts val="0"/>
              </a:spcBef>
              <a:spcAft>
                <a:spcPts val="0"/>
              </a:spcAft>
              <a:buNone/>
            </a:pPr>
            <a:endParaRPr sz="1800" dirty="0">
              <a:solidFill>
                <a:srgbClr val="0059C6"/>
              </a:solidFill>
            </a:endParaRPr>
          </a:p>
          <a:p>
            <a:pPr marL="0" lvl="0" indent="0" algn="l" rtl="0">
              <a:spcBef>
                <a:spcPts val="0"/>
              </a:spcBef>
              <a:spcAft>
                <a:spcPts val="0"/>
              </a:spcAft>
              <a:buNone/>
            </a:pPr>
            <a:endParaRPr sz="1800" dirty="0">
              <a:solidFill>
                <a:srgbClr val="0059C6"/>
              </a:solidFill>
            </a:endParaRPr>
          </a:p>
          <a:p>
            <a:pPr marL="0" lvl="0" indent="0" algn="l" rtl="0">
              <a:spcBef>
                <a:spcPts val="0"/>
              </a:spcBef>
              <a:spcAft>
                <a:spcPts val="0"/>
              </a:spcAft>
              <a:buNone/>
            </a:pPr>
            <a:endParaRPr sz="1800" dirty="0">
              <a:solidFill>
                <a:srgbClr val="0059C6"/>
              </a:solidFill>
            </a:endParaRPr>
          </a:p>
        </p:txBody>
      </p:sp>
      <p:sp>
        <p:nvSpPr>
          <p:cNvPr id="229" name="Google Shape;229;p32"/>
          <p:cNvSpPr txBox="1"/>
          <p:nvPr/>
        </p:nvSpPr>
        <p:spPr>
          <a:xfrm>
            <a:off x="5005100" y="2729350"/>
            <a:ext cx="415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230" name="Google Shape;230;p32" descr="FEDLINK, Library of Congress, 60 years (1965-2025)"/>
          <p:cNvPicPr preferRelativeResize="0"/>
          <p:nvPr/>
        </p:nvPicPr>
        <p:blipFill>
          <a:blip r:embed="rId5">
            <a:alphaModFix/>
          </a:blip>
          <a:stretch>
            <a:fillRect/>
          </a:stretch>
        </p:blipFill>
        <p:spPr>
          <a:xfrm>
            <a:off x="6123922" y="2201203"/>
            <a:ext cx="2491166" cy="835997"/>
          </a:xfrm>
          <a:prstGeom prst="rect">
            <a:avLst/>
          </a:prstGeom>
          <a:noFill/>
          <a:ln>
            <a:noFill/>
          </a:ln>
        </p:spPr>
      </p:pic>
      <p:pic>
        <p:nvPicPr>
          <p:cNvPr id="3" name="Google Shape;243;p34">
            <a:extLst>
              <a:ext uri="{FF2B5EF4-FFF2-40B4-BE49-F238E27FC236}">
                <a16:creationId xmlns:a16="http://schemas.microsoft.com/office/drawing/2014/main" id="{D373D91D-8C4E-E9A5-63DF-E3233F63897A}"/>
              </a:ext>
            </a:extLst>
          </p:cNvPr>
          <p:cNvPicPr preferRelativeResize="0"/>
          <p:nvPr/>
        </p:nvPicPr>
        <p:blipFill rotWithShape="1">
          <a:blip r:embed="rId6">
            <a:alphaModFix/>
          </a:blip>
          <a:srcRect l="-2679" t="-9650" r="2680" b="9650"/>
          <a:stretch/>
        </p:blipFill>
        <p:spPr>
          <a:xfrm>
            <a:off x="81475" y="2570266"/>
            <a:ext cx="1927063" cy="2418682"/>
          </a:xfrm>
          <a:prstGeom prst="rect">
            <a:avLst/>
          </a:prstGeom>
          <a:noFill/>
          <a:ln>
            <a:noFill/>
          </a:ln>
        </p:spPr>
      </p:pic>
      <p:sp>
        <p:nvSpPr>
          <p:cNvPr id="4" name="TextBox 3">
            <a:extLst>
              <a:ext uri="{FF2B5EF4-FFF2-40B4-BE49-F238E27FC236}">
                <a16:creationId xmlns:a16="http://schemas.microsoft.com/office/drawing/2014/main" id="{7DDF3715-9F85-92A4-B439-AFECFE290698}"/>
              </a:ext>
            </a:extLst>
          </p:cNvPr>
          <p:cNvSpPr txBox="1"/>
          <p:nvPr/>
        </p:nvSpPr>
        <p:spPr>
          <a:xfrm>
            <a:off x="5351776" y="229129"/>
            <a:ext cx="3665574" cy="707886"/>
          </a:xfrm>
          <a:prstGeom prst="rect">
            <a:avLst/>
          </a:prstGeom>
          <a:solidFill>
            <a:schemeClr val="bg1"/>
          </a:solidFill>
        </p:spPr>
        <p:txBody>
          <a:bodyPr wrap="square" rtlCol="0">
            <a:spAutoFit/>
          </a:bodyPr>
          <a:lstStyle/>
          <a:p>
            <a:r>
              <a:rPr lang="en-US" sz="2000" b="1" i="1" dirty="0">
                <a:solidFill>
                  <a:srgbClr val="FF0000"/>
                </a:solidFill>
              </a:rPr>
              <a:t>Federal Libraries and Information Policies Matter!  </a:t>
            </a:r>
          </a:p>
        </p:txBody>
      </p:sp>
      <p:pic>
        <p:nvPicPr>
          <p:cNvPr id="2" name="Picture 1">
            <a:extLst>
              <a:ext uri="{FF2B5EF4-FFF2-40B4-BE49-F238E27FC236}">
                <a16:creationId xmlns:a16="http://schemas.microsoft.com/office/drawing/2014/main" id="{9AF11D28-5844-0161-3679-BE017F946BA8}"/>
              </a:ext>
            </a:extLst>
          </p:cNvPr>
          <p:cNvPicPr>
            <a:picLocks noChangeAspect="1"/>
          </p:cNvPicPr>
          <p:nvPr/>
        </p:nvPicPr>
        <p:blipFill>
          <a:blip r:embed="rId7"/>
          <a:stretch>
            <a:fillRect/>
          </a:stretch>
        </p:blipFill>
        <p:spPr>
          <a:xfrm>
            <a:off x="5351776" y="3483225"/>
            <a:ext cx="3421200" cy="6413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9A096A-11CF-6C29-73FC-305F5B95EB83}"/>
              </a:ext>
            </a:extLst>
          </p:cNvPr>
          <p:cNvSpPr>
            <a:spLocks noGrp="1"/>
          </p:cNvSpPr>
          <p:nvPr>
            <p:ph type="body" idx="1"/>
          </p:nvPr>
        </p:nvSpPr>
        <p:spPr>
          <a:xfrm>
            <a:off x="3819120" y="127000"/>
            <a:ext cx="5013180" cy="4441875"/>
          </a:xfrm>
        </p:spPr>
        <p:txBody>
          <a:bodyPr>
            <a:normAutofit/>
          </a:bodyPr>
          <a:lstStyle/>
          <a:p>
            <a:pPr marL="114300" indent="0">
              <a:buNone/>
            </a:pPr>
            <a:endParaRPr lang="en-US" sz="3200" b="1" i="1" u="sng" dirty="0">
              <a:solidFill>
                <a:srgbClr val="FF0000"/>
              </a:solidFill>
            </a:endParaRPr>
          </a:p>
          <a:p>
            <a:pPr marL="114300" indent="0">
              <a:buNone/>
            </a:pPr>
            <a:r>
              <a:rPr lang="en-US" sz="3200" b="1" i="1" u="sng" dirty="0">
                <a:solidFill>
                  <a:srgbClr val="FF0000"/>
                </a:solidFill>
              </a:rPr>
              <a:t>You</a:t>
            </a:r>
            <a:r>
              <a:rPr lang="en-US" sz="3200" b="1" i="1" dirty="0">
                <a:solidFill>
                  <a:srgbClr val="FF0000"/>
                </a:solidFill>
              </a:rPr>
              <a:t> Matter!</a:t>
            </a:r>
          </a:p>
          <a:p>
            <a:pPr marL="114300" indent="0">
              <a:buNone/>
            </a:pPr>
            <a:r>
              <a:rPr lang="en-US" sz="3200" b="1" i="1" dirty="0">
                <a:solidFill>
                  <a:srgbClr val="FF0000"/>
                </a:solidFill>
              </a:rPr>
              <a:t>		     Thank you!</a:t>
            </a:r>
          </a:p>
        </p:txBody>
      </p:sp>
      <p:pic>
        <p:nvPicPr>
          <p:cNvPr id="5" name="Picture 4" descr="A person in a military uniform reaching out to a stack of books&#10;&#10;AI-generated content may be incorrect.">
            <a:extLst>
              <a:ext uri="{FF2B5EF4-FFF2-40B4-BE49-F238E27FC236}">
                <a16:creationId xmlns:a16="http://schemas.microsoft.com/office/drawing/2014/main" id="{DFF41E80-E057-FF7C-C1D3-C8228508EF17}"/>
              </a:ext>
            </a:extLst>
          </p:cNvPr>
          <p:cNvPicPr>
            <a:picLocks noChangeAspect="1"/>
          </p:cNvPicPr>
          <p:nvPr/>
        </p:nvPicPr>
        <p:blipFill>
          <a:blip r:embed="rId2"/>
          <a:stretch>
            <a:fillRect/>
          </a:stretch>
        </p:blipFill>
        <p:spPr>
          <a:xfrm>
            <a:off x="0" y="0"/>
            <a:ext cx="3819120" cy="5143500"/>
          </a:xfrm>
          <a:prstGeom prst="rect">
            <a:avLst/>
          </a:prstGeom>
        </p:spPr>
      </p:pic>
      <p:pic>
        <p:nvPicPr>
          <p:cNvPr id="7" name="Picture 6" descr="A close-up of a building&#10;&#10;AI-generated content may be incorrect.">
            <a:extLst>
              <a:ext uri="{FF2B5EF4-FFF2-40B4-BE49-F238E27FC236}">
                <a16:creationId xmlns:a16="http://schemas.microsoft.com/office/drawing/2014/main" id="{F65DB015-07A7-3263-0E31-1396A0029BFA}"/>
              </a:ext>
            </a:extLst>
          </p:cNvPr>
          <p:cNvPicPr>
            <a:picLocks noChangeAspect="1"/>
          </p:cNvPicPr>
          <p:nvPr/>
        </p:nvPicPr>
        <p:blipFill>
          <a:blip r:embed="rId3"/>
          <a:stretch>
            <a:fillRect/>
          </a:stretch>
        </p:blipFill>
        <p:spPr>
          <a:xfrm>
            <a:off x="3872657" y="2328419"/>
            <a:ext cx="5271343" cy="2757931"/>
          </a:xfrm>
          <a:prstGeom prst="rect">
            <a:avLst/>
          </a:prstGeom>
        </p:spPr>
      </p:pic>
    </p:spTree>
    <p:extLst>
      <p:ext uri="{BB962C8B-B14F-4D97-AF65-F5344CB8AC3E}">
        <p14:creationId xmlns:p14="http://schemas.microsoft.com/office/powerpoint/2010/main" val="1841199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80475" y="419909"/>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990"/>
              <a:buFont typeface="Arial"/>
              <a:buNone/>
            </a:pPr>
            <a:r>
              <a:rPr lang="en" sz="2500" b="1" dirty="0">
                <a:solidFill>
                  <a:srgbClr val="FF0000"/>
                </a:solidFill>
              </a:rPr>
              <a:t>The Library of Congress Matters</a:t>
            </a:r>
            <a:endParaRPr sz="2500" b="1" dirty="0">
              <a:solidFill>
                <a:srgbClr val="FF0000"/>
              </a:solidFill>
            </a:endParaRPr>
          </a:p>
        </p:txBody>
      </p:sp>
      <p:sp>
        <p:nvSpPr>
          <p:cNvPr id="73" name="Google Shape;73;p15"/>
          <p:cNvSpPr txBox="1">
            <a:spLocks noGrp="1"/>
          </p:cNvSpPr>
          <p:nvPr>
            <p:ph type="body" idx="1"/>
          </p:nvPr>
        </p:nvSpPr>
        <p:spPr>
          <a:xfrm>
            <a:off x="204998" y="954168"/>
            <a:ext cx="5136300" cy="4111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600" dirty="0">
                <a:solidFill>
                  <a:schemeClr val="dk1"/>
                </a:solidFill>
              </a:rPr>
              <a:t>Memory palace of American and world culture and knowledge</a:t>
            </a:r>
            <a:endParaRPr sz="4800" dirty="0">
              <a:solidFill>
                <a:schemeClr val="dk1"/>
              </a:solidFill>
            </a:endParaRPr>
          </a:p>
          <a:p>
            <a:pPr marL="457200" lvl="0" indent="-304800" algn="l" rtl="0">
              <a:spcBef>
                <a:spcPts val="1200"/>
              </a:spcBef>
              <a:spcAft>
                <a:spcPts val="0"/>
              </a:spcAft>
              <a:buClr>
                <a:srgbClr val="000000"/>
              </a:buClr>
              <a:buSzPct val="100000"/>
              <a:buChar char="●"/>
            </a:pPr>
            <a:r>
              <a:rPr lang="en" sz="4800" dirty="0">
                <a:solidFill>
                  <a:srgbClr val="000000"/>
                </a:solidFill>
                <a:highlight>
                  <a:srgbClr val="FAFAFA"/>
                </a:highlight>
              </a:rPr>
              <a:t>Mission: “</a:t>
            </a:r>
            <a:r>
              <a:rPr lang="en" sz="4800" dirty="0">
                <a:solidFill>
                  <a:srgbClr val="242424"/>
                </a:solidFill>
                <a:highlight>
                  <a:srgbClr val="FFFFFF"/>
                </a:highlight>
              </a:rPr>
              <a:t>Engage, inspire, and inform Congress and the American people with a universal and enduring source of knowledge and creativity.”</a:t>
            </a:r>
            <a:endParaRPr sz="4800" dirty="0">
              <a:solidFill>
                <a:srgbClr val="000000"/>
              </a:solidFill>
              <a:highlight>
                <a:srgbClr val="FAFAFA"/>
              </a:highlight>
            </a:endParaRPr>
          </a:p>
          <a:p>
            <a:pPr marL="457200" lvl="0" indent="-304800" algn="l" rtl="0">
              <a:spcBef>
                <a:spcPts val="0"/>
              </a:spcBef>
              <a:spcAft>
                <a:spcPts val="0"/>
              </a:spcAft>
              <a:buClr>
                <a:srgbClr val="000000"/>
              </a:buClr>
              <a:buSzPct val="100000"/>
              <a:buChar char="●"/>
            </a:pPr>
            <a:r>
              <a:rPr lang="en" sz="4800" dirty="0">
                <a:solidFill>
                  <a:schemeClr val="dk1"/>
                </a:solidFill>
              </a:rPr>
              <a:t>Since 1870, home of the U.S. Copyright Office and the “mint record of American creativity”</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Collections are accessible on site to anyone over 16 with an id, and online to everyone worldwide</a:t>
            </a:r>
            <a:endParaRPr sz="4800" dirty="0">
              <a:solidFill>
                <a:schemeClr val="dk1"/>
              </a:solidFill>
            </a:endParaRPr>
          </a:p>
          <a:p>
            <a:pPr marL="0" lvl="0" indent="0" algn="l" rtl="0">
              <a:spcBef>
                <a:spcPts val="1200"/>
              </a:spcBef>
              <a:spcAft>
                <a:spcPts val="0"/>
              </a:spcAft>
              <a:buNone/>
            </a:pPr>
            <a:r>
              <a:rPr lang="en" sz="5600" dirty="0">
                <a:solidFill>
                  <a:schemeClr val="dk1"/>
                </a:solidFill>
              </a:rPr>
              <a:t>Nonpartisan research arm of Congress and key resource</a:t>
            </a:r>
            <a:endParaRPr sz="5600" dirty="0">
              <a:solidFill>
                <a:schemeClr val="dk1"/>
              </a:solidFill>
            </a:endParaRPr>
          </a:p>
          <a:p>
            <a:pPr marL="457200" lvl="0" indent="-304800" algn="l" rtl="0">
              <a:spcBef>
                <a:spcPts val="1200"/>
              </a:spcBef>
              <a:spcAft>
                <a:spcPts val="0"/>
              </a:spcAft>
              <a:buClr>
                <a:schemeClr val="dk1"/>
              </a:buClr>
              <a:buSzPct val="100000"/>
              <a:buChar char="●"/>
            </a:pPr>
            <a:r>
              <a:rPr lang="en" sz="4800" dirty="0">
                <a:solidFill>
                  <a:schemeClr val="dk1"/>
                </a:solidFill>
              </a:rPr>
              <a:t>CRS and </a:t>
            </a:r>
            <a:r>
              <a:rPr lang="en" sz="4800" dirty="0" err="1">
                <a:solidFill>
                  <a:schemeClr val="dk1"/>
                </a:solidFill>
              </a:rPr>
              <a:t>congress.gov</a:t>
            </a:r>
            <a:endParaRPr sz="4800" dirty="0">
              <a:solidFill>
                <a:schemeClr val="dk1"/>
              </a:solidFill>
            </a:endParaRPr>
          </a:p>
          <a:p>
            <a:pPr marL="0" lvl="0" indent="0" algn="l" rtl="0">
              <a:spcBef>
                <a:spcPts val="1200"/>
              </a:spcBef>
              <a:spcAft>
                <a:spcPts val="0"/>
              </a:spcAft>
              <a:buNone/>
            </a:pPr>
            <a:r>
              <a:rPr lang="en" sz="5600" dirty="0">
                <a:solidFill>
                  <a:schemeClr val="dk1"/>
                </a:solidFill>
              </a:rPr>
              <a:t>Leader and key resource in library community</a:t>
            </a:r>
            <a:endParaRPr sz="5600" dirty="0">
              <a:solidFill>
                <a:schemeClr val="dk1"/>
              </a:solidFill>
            </a:endParaRPr>
          </a:p>
          <a:p>
            <a:pPr marL="457200" lvl="0" indent="-304800" algn="l" rtl="0">
              <a:spcBef>
                <a:spcPts val="1200"/>
              </a:spcBef>
              <a:spcAft>
                <a:spcPts val="0"/>
              </a:spcAft>
              <a:buClr>
                <a:schemeClr val="dk1"/>
              </a:buClr>
              <a:buSzPct val="100000"/>
              <a:buChar char="●"/>
            </a:pPr>
            <a:r>
              <a:rPr lang="en" sz="4800" dirty="0">
                <a:solidFill>
                  <a:schemeClr val="dk1"/>
                </a:solidFill>
              </a:rPr>
              <a:t>Cataloguing services for much of the world</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Interlibrary loan lender of last resort</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Coordinator of national network of libraries serving vision-impaired</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Home of Center for the Book</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Convenor and provider of grants and resources</a:t>
            </a:r>
            <a:endParaRPr sz="4800" dirty="0">
              <a:solidFill>
                <a:schemeClr val="dk1"/>
              </a:solidFill>
            </a:endParaRPr>
          </a:p>
          <a:p>
            <a:pPr marL="457200" lvl="0" indent="-304800" algn="l" rtl="0">
              <a:spcBef>
                <a:spcPts val="0"/>
              </a:spcBef>
              <a:spcAft>
                <a:spcPts val="0"/>
              </a:spcAft>
              <a:buClr>
                <a:schemeClr val="dk1"/>
              </a:buClr>
              <a:buSzPct val="100000"/>
              <a:buChar char="●"/>
            </a:pPr>
            <a:r>
              <a:rPr lang="en" sz="4800" dirty="0">
                <a:solidFill>
                  <a:schemeClr val="dk1"/>
                </a:solidFill>
              </a:rPr>
              <a:t>Federal funding of LC builds and preserves legacy and new collections and pioneers new library technologies </a:t>
            </a:r>
            <a:endParaRPr dirty="0"/>
          </a:p>
          <a:p>
            <a:pPr marL="0" lvl="0" indent="0" algn="l" rtl="0">
              <a:spcBef>
                <a:spcPts val="1200"/>
              </a:spcBef>
              <a:spcAft>
                <a:spcPts val="0"/>
              </a:spcAft>
              <a:buClr>
                <a:schemeClr val="dk1"/>
              </a:buClr>
              <a:buSzPct val="40909"/>
              <a:buFont typeface="Arial"/>
              <a:buNone/>
            </a:pPr>
            <a:endParaRPr sz="2420" i="1" dirty="0">
              <a:solidFill>
                <a:schemeClr val="dk1"/>
              </a:solidFill>
            </a:endParaRPr>
          </a:p>
          <a:p>
            <a:pPr marL="0" lvl="0" indent="0" algn="l" rtl="0">
              <a:spcBef>
                <a:spcPts val="1200"/>
              </a:spcBef>
              <a:spcAft>
                <a:spcPts val="1200"/>
              </a:spcAft>
              <a:buNone/>
            </a:pPr>
            <a:endParaRPr dirty="0"/>
          </a:p>
        </p:txBody>
      </p:sp>
      <p:sp>
        <p:nvSpPr>
          <p:cNvPr id="74" name="Google Shape;74;p15"/>
          <p:cNvSpPr txBox="1"/>
          <p:nvPr/>
        </p:nvSpPr>
        <p:spPr>
          <a:xfrm>
            <a:off x="237550" y="4455900"/>
            <a:ext cx="8946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a:solidFill>
                <a:srgbClr val="FF0000"/>
              </a:solidFill>
            </a:endParaRPr>
          </a:p>
        </p:txBody>
      </p:sp>
      <p:pic>
        <p:nvPicPr>
          <p:cNvPr id="75" name="Google Shape;75;p15"/>
          <p:cNvPicPr preferRelativeResize="0"/>
          <p:nvPr/>
        </p:nvPicPr>
        <p:blipFill>
          <a:blip r:embed="rId3">
            <a:alphaModFix/>
          </a:blip>
          <a:stretch>
            <a:fillRect/>
          </a:stretch>
        </p:blipFill>
        <p:spPr>
          <a:xfrm>
            <a:off x="5409900" y="1526868"/>
            <a:ext cx="3591175" cy="250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0" y="388608"/>
            <a:ext cx="9144000" cy="7729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00" b="1" dirty="0">
                <a:solidFill>
                  <a:srgbClr val="FF0000"/>
                </a:solidFill>
              </a:rPr>
              <a:t>A Nonpartisan, Legislative Branch </a:t>
            </a:r>
            <a:br>
              <a:rPr lang="en" sz="2400" b="1" dirty="0">
                <a:solidFill>
                  <a:srgbClr val="FF0000"/>
                </a:solidFill>
              </a:rPr>
            </a:br>
            <a:r>
              <a:rPr lang="en" sz="2400" b="1" dirty="0">
                <a:solidFill>
                  <a:srgbClr val="FF0000"/>
                </a:solidFill>
              </a:rPr>
              <a:t>Library of Congress Matters</a:t>
            </a:r>
            <a:endParaRPr sz="2400" b="1" dirty="0">
              <a:solidFill>
                <a:srgbClr val="FF0000"/>
              </a:solidFill>
            </a:endParaRPr>
          </a:p>
        </p:txBody>
      </p:sp>
      <p:sp>
        <p:nvSpPr>
          <p:cNvPr id="81" name="Google Shape;81;p16"/>
          <p:cNvSpPr txBox="1">
            <a:spLocks noGrp="1"/>
          </p:cNvSpPr>
          <p:nvPr>
            <p:ph type="body" idx="1"/>
          </p:nvPr>
        </p:nvSpPr>
        <p:spPr>
          <a:xfrm>
            <a:off x="228534" y="1161538"/>
            <a:ext cx="6197463" cy="33952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chemeClr val="dk1"/>
                </a:solidFill>
                <a:highlight>
                  <a:srgbClr val="FFFFFF"/>
                </a:highlight>
              </a:rPr>
              <a:t>Protection of Library Content</a:t>
            </a:r>
            <a:r>
              <a:rPr lang="en" sz="1300" dirty="0">
                <a:solidFill>
                  <a:schemeClr val="dk1"/>
                </a:solidFill>
                <a:highlight>
                  <a:srgbClr val="FFFFFF"/>
                </a:highlight>
              </a:rPr>
              <a:t>:</a:t>
            </a:r>
            <a:endParaRPr sz="1300" dirty="0">
              <a:solidFill>
                <a:schemeClr val="dk1"/>
              </a:solidFill>
              <a:highlight>
                <a:srgbClr val="FFFFFF"/>
              </a:highlight>
            </a:endParaRPr>
          </a:p>
          <a:p>
            <a:pPr marL="457200" lvl="0" indent="0" algn="l" rtl="0">
              <a:spcBef>
                <a:spcPts val="1200"/>
              </a:spcBef>
              <a:spcAft>
                <a:spcPts val="0"/>
              </a:spcAft>
              <a:buNone/>
            </a:pPr>
            <a:r>
              <a:rPr lang="en" sz="1300" dirty="0">
                <a:solidFill>
                  <a:schemeClr val="dk1"/>
                </a:solidFill>
                <a:highlight>
                  <a:srgbClr val="FFFFFF"/>
                </a:highlight>
              </a:rPr>
              <a:t>Thomas Jefferson:  “There is in fact no subject to which a member of Congress [or the public] may not have occasion to refer.”</a:t>
            </a:r>
            <a:endParaRPr sz="1300" dirty="0">
              <a:solidFill>
                <a:schemeClr val="dk1"/>
              </a:solidFill>
              <a:highlight>
                <a:srgbClr val="FFFFFF"/>
              </a:highlight>
            </a:endParaRPr>
          </a:p>
          <a:p>
            <a:pPr marL="0" lvl="0" indent="0" algn="l" rtl="0">
              <a:spcBef>
                <a:spcPts val="1200"/>
              </a:spcBef>
              <a:spcAft>
                <a:spcPts val="0"/>
              </a:spcAft>
              <a:buNone/>
            </a:pPr>
            <a:r>
              <a:rPr lang="en" sz="1300" b="1" dirty="0">
                <a:solidFill>
                  <a:srgbClr val="000000"/>
                </a:solidFill>
                <a:highlight>
                  <a:srgbClr val="FFFFFF"/>
                </a:highlight>
              </a:rPr>
              <a:t>Privacy of Reader Records</a:t>
            </a:r>
            <a:endParaRPr sz="1300" b="1" dirty="0">
              <a:solidFill>
                <a:srgbClr val="000000"/>
              </a:solidFill>
              <a:highlight>
                <a:srgbClr val="FFFFFF"/>
              </a:highlight>
            </a:endParaRPr>
          </a:p>
          <a:p>
            <a:pPr marL="457200" lvl="0" indent="0" algn="l" rtl="0">
              <a:spcBef>
                <a:spcPts val="1200"/>
              </a:spcBef>
              <a:spcAft>
                <a:spcPts val="0"/>
              </a:spcAft>
              <a:buNone/>
            </a:pPr>
            <a:r>
              <a:rPr lang="en" sz="1300" dirty="0">
                <a:solidFill>
                  <a:srgbClr val="000000"/>
                </a:solidFill>
                <a:highlight>
                  <a:srgbClr val="FFFFFF"/>
                </a:highlight>
              </a:rPr>
              <a:t>Fundamental principle of librarianship: “</a:t>
            </a:r>
            <a:r>
              <a:rPr lang="en" sz="1300" dirty="0" err="1">
                <a:solidFill>
                  <a:srgbClr val="000000"/>
                </a:solidFill>
                <a:highlight>
                  <a:srgbClr val="FFFFFF"/>
                </a:highlight>
              </a:rPr>
              <a:t>Scimus</a:t>
            </a:r>
            <a:r>
              <a:rPr lang="en" sz="1300" dirty="0">
                <a:solidFill>
                  <a:srgbClr val="000000"/>
                </a:solidFill>
                <a:highlight>
                  <a:srgbClr val="FFFFFF"/>
                </a:highlight>
              </a:rPr>
              <a:t> </a:t>
            </a:r>
            <a:r>
              <a:rPr lang="en" sz="1300" dirty="0" err="1">
                <a:solidFill>
                  <a:srgbClr val="000000"/>
                </a:solidFill>
                <a:highlight>
                  <a:srgbClr val="FFFFFF"/>
                </a:highlight>
              </a:rPr>
              <a:t>quae</a:t>
            </a:r>
            <a:r>
              <a:rPr lang="en" sz="1300" dirty="0">
                <a:solidFill>
                  <a:srgbClr val="000000"/>
                </a:solidFill>
                <a:highlight>
                  <a:srgbClr val="FFFFFF"/>
                </a:highlight>
              </a:rPr>
              <a:t> </a:t>
            </a:r>
            <a:r>
              <a:rPr lang="en" sz="1300" dirty="0" err="1">
                <a:solidFill>
                  <a:srgbClr val="000000"/>
                </a:solidFill>
                <a:highlight>
                  <a:srgbClr val="FFFFFF"/>
                </a:highlight>
              </a:rPr>
              <a:t>legis</a:t>
            </a:r>
            <a:r>
              <a:rPr lang="en" sz="1300" dirty="0">
                <a:solidFill>
                  <a:srgbClr val="000000"/>
                </a:solidFill>
                <a:highlight>
                  <a:srgbClr val="FFFFFF"/>
                </a:highlight>
              </a:rPr>
              <a:t>, et non </a:t>
            </a:r>
            <a:r>
              <a:rPr lang="en" sz="1300" dirty="0" err="1">
                <a:solidFill>
                  <a:srgbClr val="000000"/>
                </a:solidFill>
                <a:highlight>
                  <a:srgbClr val="FFFFFF"/>
                </a:highlight>
              </a:rPr>
              <a:t>dicimus</a:t>
            </a:r>
            <a:r>
              <a:rPr lang="en" sz="1300" dirty="0">
                <a:solidFill>
                  <a:srgbClr val="000000"/>
                </a:solidFill>
                <a:highlight>
                  <a:srgbClr val="FFFFFF"/>
                </a:highlight>
              </a:rPr>
              <a:t>”</a:t>
            </a:r>
            <a:endParaRPr sz="1300" dirty="0">
              <a:solidFill>
                <a:srgbClr val="000000"/>
              </a:solidFill>
              <a:highlight>
                <a:srgbClr val="FFFFFF"/>
              </a:highlight>
            </a:endParaRPr>
          </a:p>
          <a:p>
            <a:pPr marL="0" lvl="0" indent="0" algn="l" rtl="0">
              <a:spcBef>
                <a:spcPts val="1200"/>
              </a:spcBef>
              <a:spcAft>
                <a:spcPts val="0"/>
              </a:spcAft>
              <a:buNone/>
            </a:pPr>
            <a:r>
              <a:rPr lang="en" sz="1300" b="1" dirty="0">
                <a:solidFill>
                  <a:srgbClr val="000000"/>
                </a:solidFill>
                <a:highlight>
                  <a:srgbClr val="FFFFFF"/>
                </a:highlight>
              </a:rPr>
              <a:t>Protection of Sensitive Material</a:t>
            </a:r>
            <a:r>
              <a:rPr lang="en" sz="1300" dirty="0">
                <a:solidFill>
                  <a:srgbClr val="000000"/>
                </a:solidFill>
                <a:highlight>
                  <a:srgbClr val="FFFFFF"/>
                </a:highlight>
              </a:rPr>
              <a:t> </a:t>
            </a:r>
            <a:endParaRPr sz="1300" dirty="0">
              <a:solidFill>
                <a:srgbClr val="000000"/>
              </a:solidFill>
              <a:highlight>
                <a:srgbClr val="FFFFFF"/>
              </a:highlight>
            </a:endParaRPr>
          </a:p>
          <a:p>
            <a:pPr marL="457200" lvl="0" indent="-304800" algn="l" rtl="0">
              <a:spcBef>
                <a:spcPts val="1200"/>
              </a:spcBef>
              <a:spcAft>
                <a:spcPts val="0"/>
              </a:spcAft>
              <a:buClr>
                <a:srgbClr val="000000"/>
              </a:buClr>
              <a:buSzPct val="100000"/>
              <a:buChar char="●"/>
            </a:pPr>
            <a:r>
              <a:rPr lang="en" sz="1300" dirty="0">
                <a:solidFill>
                  <a:srgbClr val="000000"/>
                </a:solidFill>
                <a:highlight>
                  <a:srgbClr val="FFFFFF"/>
                </a:highlight>
              </a:rPr>
              <a:t>Materials under copyright  </a:t>
            </a:r>
            <a:endParaRPr sz="1300" dirty="0">
              <a:solidFill>
                <a:srgbClr val="000000"/>
              </a:solidFill>
              <a:highlight>
                <a:srgbClr val="FFFFFF"/>
              </a:highlight>
            </a:endParaRPr>
          </a:p>
          <a:p>
            <a:pPr marL="457200" lvl="0" indent="-304800" algn="l" rtl="0">
              <a:spcBef>
                <a:spcPts val="0"/>
              </a:spcBef>
              <a:spcAft>
                <a:spcPts val="0"/>
              </a:spcAft>
              <a:buClr>
                <a:srgbClr val="000000"/>
              </a:buClr>
              <a:buSzPct val="100000"/>
              <a:buChar char="●"/>
            </a:pPr>
            <a:r>
              <a:rPr lang="en" sz="1300" dirty="0">
                <a:solidFill>
                  <a:srgbClr val="000000"/>
                </a:solidFill>
                <a:highlight>
                  <a:srgbClr val="FFFFFF"/>
                </a:highlight>
              </a:rPr>
              <a:t>Closed collections</a:t>
            </a:r>
            <a:endParaRPr sz="1300" dirty="0">
              <a:solidFill>
                <a:srgbClr val="000000"/>
              </a:solidFill>
              <a:highlight>
                <a:srgbClr val="FFFFFF"/>
              </a:highlight>
            </a:endParaRPr>
          </a:p>
          <a:p>
            <a:pPr marL="457200" lvl="0" indent="-304800" algn="l" rtl="0">
              <a:spcBef>
                <a:spcPts val="0"/>
              </a:spcBef>
              <a:spcAft>
                <a:spcPts val="0"/>
              </a:spcAft>
              <a:buClr>
                <a:srgbClr val="000000"/>
              </a:buClr>
              <a:buSzPct val="100000"/>
              <a:buChar char="●"/>
            </a:pPr>
            <a:r>
              <a:rPr lang="en" sz="1300" dirty="0">
                <a:solidFill>
                  <a:srgbClr val="000000"/>
                </a:solidFill>
                <a:highlight>
                  <a:srgbClr val="FFFFFF"/>
                </a:highlight>
              </a:rPr>
              <a:t>Classified material, attorney-client records, grand jury records  </a:t>
            </a:r>
            <a:endParaRPr sz="1300" dirty="0">
              <a:solidFill>
                <a:srgbClr val="000000"/>
              </a:solidFill>
              <a:highlight>
                <a:srgbClr val="FFFFFF"/>
              </a:highlight>
            </a:endParaRPr>
          </a:p>
          <a:p>
            <a:pPr marL="0" lvl="0" indent="0" algn="l" rtl="0">
              <a:spcBef>
                <a:spcPts val="1200"/>
              </a:spcBef>
              <a:spcAft>
                <a:spcPts val="0"/>
              </a:spcAft>
              <a:buNone/>
            </a:pPr>
            <a:r>
              <a:rPr lang="en" sz="1300" b="1" dirty="0">
                <a:solidFill>
                  <a:schemeClr val="dk1"/>
                </a:solidFill>
                <a:highlight>
                  <a:srgbClr val="FFFFFF"/>
                </a:highlight>
              </a:rPr>
              <a:t>Nonpartisan, Confidential Congressional Research Service</a:t>
            </a:r>
            <a:r>
              <a:rPr lang="en" sz="1300" dirty="0">
                <a:solidFill>
                  <a:schemeClr val="dk1"/>
                </a:solidFill>
                <a:highlight>
                  <a:srgbClr val="FFFFFF"/>
                </a:highlight>
              </a:rPr>
              <a:t>: </a:t>
            </a:r>
            <a:endParaRPr sz="1300" dirty="0">
              <a:solidFill>
                <a:schemeClr val="dk1"/>
              </a:solidFill>
              <a:highlight>
                <a:srgbClr val="FFFFFF"/>
              </a:highlight>
            </a:endParaRPr>
          </a:p>
          <a:p>
            <a:pPr marL="457200" lvl="0" indent="-304800" algn="l" rtl="0">
              <a:spcBef>
                <a:spcPts val="1200"/>
              </a:spcBef>
              <a:spcAft>
                <a:spcPts val="0"/>
              </a:spcAft>
              <a:buClr>
                <a:schemeClr val="dk1"/>
              </a:buClr>
              <a:buSzPct val="100000"/>
              <a:buChar char="●"/>
            </a:pPr>
            <a:r>
              <a:rPr lang="en" sz="1300" dirty="0">
                <a:solidFill>
                  <a:schemeClr val="dk1"/>
                </a:solidFill>
                <a:highlight>
                  <a:srgbClr val="FFFFFF"/>
                </a:highlight>
              </a:rPr>
              <a:t>Nonpartisan advisor to members of Congress </a:t>
            </a:r>
            <a:endParaRPr sz="1300" dirty="0">
              <a:solidFill>
                <a:schemeClr val="dk1"/>
              </a:solidFill>
              <a:highlight>
                <a:srgbClr val="FFFFFF"/>
              </a:highlight>
            </a:endParaRPr>
          </a:p>
          <a:p>
            <a:pPr marL="457200" lvl="0" indent="-304800" algn="l" rtl="0">
              <a:spcBef>
                <a:spcPts val="0"/>
              </a:spcBef>
              <a:spcAft>
                <a:spcPts val="0"/>
              </a:spcAft>
              <a:buClr>
                <a:schemeClr val="dk1"/>
              </a:buClr>
              <a:buSzPct val="100000"/>
              <a:buChar char="●"/>
            </a:pPr>
            <a:r>
              <a:rPr lang="en" sz="1300" dirty="0">
                <a:solidFill>
                  <a:schemeClr val="dk1"/>
                </a:solidFill>
                <a:highlight>
                  <a:srgbClr val="FFFFFF"/>
                </a:highlight>
              </a:rPr>
              <a:t>Highly confidential research and advice in response to Member inquiries </a:t>
            </a:r>
            <a:endParaRPr sz="1300" dirty="0"/>
          </a:p>
        </p:txBody>
      </p:sp>
      <p:pic>
        <p:nvPicPr>
          <p:cNvPr id="82" name="Google Shape;82;p16" descr="thomas-jefferson favorite websites"/>
          <p:cNvPicPr preferRelativeResize="0"/>
          <p:nvPr/>
        </p:nvPicPr>
        <p:blipFill rotWithShape="1">
          <a:blip r:embed="rId3">
            <a:alphaModFix/>
          </a:blip>
          <a:srcRect/>
          <a:stretch/>
        </p:blipFill>
        <p:spPr>
          <a:xfrm>
            <a:off x="6207450" y="1279539"/>
            <a:ext cx="2590800" cy="3108960"/>
          </a:xfrm>
          <a:prstGeom prst="rect">
            <a:avLst/>
          </a:prstGeom>
          <a:noFill/>
          <a:ln>
            <a:noFill/>
          </a:ln>
        </p:spPr>
      </p:pic>
      <p:sp>
        <p:nvSpPr>
          <p:cNvPr id="83" name="Google Shape;83;p16"/>
          <p:cNvSpPr txBox="1"/>
          <p:nvPr/>
        </p:nvSpPr>
        <p:spPr>
          <a:xfrm>
            <a:off x="6207450" y="4430946"/>
            <a:ext cx="2932500" cy="553968"/>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000" dirty="0">
                <a:solidFill>
                  <a:schemeClr val="dk1"/>
                </a:solidFill>
                <a:latin typeface="+mn-lt"/>
                <a:ea typeface="Calibri"/>
                <a:cs typeface="Calibri"/>
                <a:sym typeface="Calibri"/>
              </a:rPr>
              <a:t>Image “Thomas Jefferson’s Favorite Websites,”</a:t>
            </a:r>
            <a:endParaRPr sz="1200" dirty="0">
              <a:solidFill>
                <a:schemeClr val="dk1"/>
              </a:solidFill>
              <a:latin typeface="+mn-lt"/>
            </a:endParaRPr>
          </a:p>
          <a:p>
            <a:pPr marL="0" lvl="0" indent="0" algn="l" rtl="0">
              <a:lnSpc>
                <a:spcPct val="80000"/>
              </a:lnSpc>
              <a:spcBef>
                <a:spcPts val="0"/>
              </a:spcBef>
              <a:spcAft>
                <a:spcPts val="0"/>
              </a:spcAft>
              <a:buNone/>
            </a:pPr>
            <a:r>
              <a:rPr lang="en" sz="1000" dirty="0">
                <a:solidFill>
                  <a:schemeClr val="dk1"/>
                </a:solidFill>
                <a:latin typeface="+mn-lt"/>
                <a:ea typeface="Calibri"/>
                <a:cs typeface="Calibri"/>
                <a:sym typeface="Calibri"/>
              </a:rPr>
              <a:t>used with permission, courtesy of Robert Meganck</a:t>
            </a:r>
            <a:endParaRPr sz="1200"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i="1" dirty="0">
                <a:solidFill>
                  <a:srgbClr val="FF0000"/>
                </a:solidFill>
              </a:rPr>
              <a:t>Preserving Public Broadcasting Matters:</a:t>
            </a:r>
            <a:endParaRPr b="1" i="1" dirty="0">
              <a:solidFill>
                <a:srgbClr val="FF0000"/>
              </a:solidFill>
            </a:endParaRPr>
          </a:p>
          <a:p>
            <a:pPr marL="0" lvl="0" indent="0" algn="ctr" rtl="0">
              <a:spcBef>
                <a:spcPts val="0"/>
              </a:spcBef>
              <a:spcAft>
                <a:spcPts val="0"/>
              </a:spcAft>
              <a:buNone/>
            </a:pPr>
            <a:r>
              <a:rPr lang="en" b="1" dirty="0">
                <a:solidFill>
                  <a:srgbClr val="0059C6"/>
                </a:solidFill>
              </a:rPr>
              <a:t>American Archive for Public Broadcasting</a:t>
            </a:r>
            <a:endParaRPr b="1" dirty="0">
              <a:solidFill>
                <a:srgbClr val="0059C6"/>
              </a:solidFill>
            </a:endParaRPr>
          </a:p>
          <a:p>
            <a:pPr marL="0" lvl="0" indent="0" algn="ctr" rtl="0">
              <a:spcBef>
                <a:spcPts val="0"/>
              </a:spcBef>
              <a:spcAft>
                <a:spcPts val="0"/>
              </a:spcAft>
              <a:buNone/>
            </a:pPr>
            <a:endParaRPr b="1" i="1" dirty="0">
              <a:solidFill>
                <a:srgbClr val="FF0000"/>
              </a:solidFill>
            </a:endParaRPr>
          </a:p>
        </p:txBody>
      </p:sp>
      <p:pic>
        <p:nvPicPr>
          <p:cNvPr id="89" name="Google Shape;89;p17"/>
          <p:cNvPicPr preferRelativeResize="0"/>
          <p:nvPr/>
        </p:nvPicPr>
        <p:blipFill>
          <a:blip r:embed="rId3">
            <a:alphaModFix/>
          </a:blip>
          <a:stretch>
            <a:fillRect/>
          </a:stretch>
        </p:blipFill>
        <p:spPr>
          <a:xfrm>
            <a:off x="0" y="1951136"/>
            <a:ext cx="9144003" cy="31923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216325" y="451814"/>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solidFill>
                  <a:srgbClr val="0059C6"/>
                </a:solidFill>
              </a:rPr>
              <a:t>American Archive of Public Broadcasting</a:t>
            </a:r>
            <a:endParaRPr b="1" dirty="0">
              <a:solidFill>
                <a:srgbClr val="0059C6"/>
              </a:solidFill>
            </a:endParaRPr>
          </a:p>
        </p:txBody>
      </p:sp>
      <p:sp>
        <p:nvSpPr>
          <p:cNvPr id="95" name="Google Shape;95;p18"/>
          <p:cNvSpPr txBox="1">
            <a:spLocks noGrp="1"/>
          </p:cNvSpPr>
          <p:nvPr>
            <p:ph type="body" idx="1"/>
          </p:nvPr>
        </p:nvSpPr>
        <p:spPr>
          <a:xfrm>
            <a:off x="219015" y="1334104"/>
            <a:ext cx="5895600" cy="27846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600" dirty="0">
                <a:solidFill>
                  <a:schemeClr val="dk1"/>
                </a:solidFill>
              </a:rPr>
              <a:t>Mission: “</a:t>
            </a:r>
            <a:r>
              <a:rPr lang="en" sz="5600" i="1" dirty="0">
                <a:solidFill>
                  <a:schemeClr val="dk1"/>
                </a:solidFill>
              </a:rPr>
              <a:t>to preserve and make accessible significant historical content created by public media, and to coordinate a national effort to save </a:t>
            </a:r>
            <a:br>
              <a:rPr lang="en" sz="5600" i="1" dirty="0">
                <a:solidFill>
                  <a:schemeClr val="dk1"/>
                </a:solidFill>
              </a:rPr>
            </a:br>
            <a:r>
              <a:rPr lang="en" sz="5600" i="1" dirty="0">
                <a:solidFill>
                  <a:schemeClr val="dk1"/>
                </a:solidFill>
              </a:rPr>
              <a:t>at-risk public media before its content is lost to posterity.</a:t>
            </a:r>
            <a:r>
              <a:rPr lang="en" sz="5600" dirty="0">
                <a:solidFill>
                  <a:schemeClr val="dk1"/>
                </a:solidFill>
              </a:rPr>
              <a:t>”</a:t>
            </a:r>
            <a:r>
              <a:rPr lang="en" sz="4800" dirty="0">
                <a:solidFill>
                  <a:schemeClr val="dk1"/>
                </a:solidFill>
                <a:latin typeface="Roboto"/>
                <a:ea typeface="Roboto"/>
                <a:cs typeface="Roboto"/>
                <a:sym typeface="Roboto"/>
              </a:rPr>
              <a:t> </a:t>
            </a:r>
            <a:endParaRPr sz="5600" dirty="0">
              <a:solidFill>
                <a:schemeClr val="dk1"/>
              </a:solidFill>
              <a:latin typeface="Roboto"/>
              <a:ea typeface="Roboto"/>
              <a:cs typeface="Roboto"/>
              <a:sym typeface="Roboto"/>
            </a:endParaRPr>
          </a:p>
          <a:p>
            <a:pPr marL="0" lvl="0" indent="0" algn="l" rtl="0">
              <a:spcBef>
                <a:spcPts val="1200"/>
              </a:spcBef>
              <a:spcAft>
                <a:spcPts val="0"/>
              </a:spcAft>
              <a:buNone/>
            </a:pPr>
            <a:r>
              <a:rPr lang="en" sz="5600" dirty="0">
                <a:solidFill>
                  <a:schemeClr val="dk1"/>
                </a:solidFill>
              </a:rPr>
              <a:t>Partnership between GBH &amp; LC, created 2013 with CPB funding</a:t>
            </a:r>
            <a:endParaRPr sz="5600" dirty="0">
              <a:solidFill>
                <a:schemeClr val="dk1"/>
              </a:solidFill>
            </a:endParaRPr>
          </a:p>
          <a:p>
            <a:pPr marL="457200" lvl="0" indent="-317500" algn="l" rtl="0">
              <a:spcBef>
                <a:spcPts val="1200"/>
              </a:spcBef>
              <a:spcAft>
                <a:spcPts val="0"/>
              </a:spcAft>
              <a:buClr>
                <a:schemeClr val="dk1"/>
              </a:buClr>
              <a:buSzPct val="100000"/>
              <a:buChar char="●"/>
            </a:pPr>
            <a:r>
              <a:rPr lang="en" sz="5600" dirty="0">
                <a:solidFill>
                  <a:schemeClr val="dk1"/>
                </a:solidFill>
              </a:rPr>
              <a:t>Over 2.5 million metadata records</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Currently over 215 stations participating</a:t>
            </a:r>
            <a:endParaRPr sz="5600" dirty="0">
              <a:solidFill>
                <a:schemeClr val="dk1"/>
              </a:solidFill>
            </a:endParaRPr>
          </a:p>
          <a:p>
            <a:pPr marL="914400" lvl="1" indent="-317500" algn="l" rtl="0">
              <a:spcBef>
                <a:spcPts val="0"/>
              </a:spcBef>
              <a:spcAft>
                <a:spcPts val="0"/>
              </a:spcAft>
              <a:buClr>
                <a:schemeClr val="dk1"/>
              </a:buClr>
              <a:buSzPct val="100000"/>
              <a:buChar char="○"/>
            </a:pPr>
            <a:r>
              <a:rPr lang="en" sz="5600" dirty="0">
                <a:solidFill>
                  <a:schemeClr val="dk1"/>
                </a:solidFill>
              </a:rPr>
              <a:t>Focus on outreach to stations most at risk</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Over 252,600 programs digitized and preserved.</a:t>
            </a:r>
            <a:endParaRPr sz="5600" dirty="0">
              <a:solidFill>
                <a:schemeClr val="dk1"/>
              </a:solidFill>
            </a:endParaRPr>
          </a:p>
          <a:p>
            <a:pPr marL="914400" lvl="1" indent="-317500" algn="l" rtl="0">
              <a:spcBef>
                <a:spcPts val="0"/>
              </a:spcBef>
              <a:spcAft>
                <a:spcPts val="0"/>
              </a:spcAft>
              <a:buClr>
                <a:schemeClr val="dk1"/>
              </a:buClr>
              <a:buSzPct val="100000"/>
              <a:buChar char="○"/>
            </a:pPr>
            <a:r>
              <a:rPr lang="en" sz="5600" dirty="0">
                <a:solidFill>
                  <a:schemeClr val="dk1"/>
                </a:solidFill>
              </a:rPr>
              <a:t>152,250 online</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Joint management</a:t>
            </a:r>
            <a:endParaRPr sz="5600" dirty="0">
              <a:solidFill>
                <a:schemeClr val="dk1"/>
              </a:solidFill>
            </a:endParaRPr>
          </a:p>
          <a:p>
            <a:pPr marL="914400" lvl="1" indent="-317500" algn="l" rtl="0">
              <a:spcBef>
                <a:spcPts val="0"/>
              </a:spcBef>
              <a:spcAft>
                <a:spcPts val="0"/>
              </a:spcAft>
              <a:buClr>
                <a:schemeClr val="dk1"/>
              </a:buClr>
              <a:buSzPct val="100000"/>
              <a:buChar char="○"/>
            </a:pPr>
            <a:r>
              <a:rPr lang="en" sz="5600" dirty="0">
                <a:solidFill>
                  <a:schemeClr val="dk1"/>
                </a:solidFill>
              </a:rPr>
              <a:t>GBH manages the project, including subgrants, website, and fundraising</a:t>
            </a:r>
            <a:endParaRPr sz="5600" dirty="0">
              <a:solidFill>
                <a:schemeClr val="dk1"/>
              </a:solidFill>
            </a:endParaRPr>
          </a:p>
          <a:p>
            <a:pPr marL="914400" lvl="1" indent="-317500" algn="l" rtl="0">
              <a:spcBef>
                <a:spcPts val="0"/>
              </a:spcBef>
              <a:spcAft>
                <a:spcPts val="0"/>
              </a:spcAft>
              <a:buClr>
                <a:schemeClr val="dk1"/>
              </a:buClr>
              <a:buSzPct val="100000"/>
              <a:buChar char="○"/>
            </a:pPr>
            <a:r>
              <a:rPr lang="en" sz="5600" dirty="0">
                <a:solidFill>
                  <a:schemeClr val="dk1"/>
                </a:solidFill>
              </a:rPr>
              <a:t>LC holds and preserves the collection (along with other public media collections)</a:t>
            </a:r>
            <a:endParaRPr sz="5600" dirty="0">
              <a:solidFill>
                <a:schemeClr val="dk1"/>
              </a:solidFill>
            </a:endParaRPr>
          </a:p>
          <a:p>
            <a:pPr marL="914400" lvl="1" indent="-317500" algn="l" rtl="0">
              <a:spcBef>
                <a:spcPts val="0"/>
              </a:spcBef>
              <a:spcAft>
                <a:spcPts val="0"/>
              </a:spcAft>
              <a:buClr>
                <a:schemeClr val="dk1"/>
              </a:buClr>
              <a:buSzPct val="100000"/>
              <a:buChar char="○"/>
            </a:pPr>
            <a:r>
              <a:rPr lang="en" sz="5600" dirty="0">
                <a:solidFill>
                  <a:schemeClr val="dk1"/>
                </a:solidFill>
              </a:rPr>
              <a:t>LC and GBH collaborate on management and legal issues</a:t>
            </a:r>
            <a:endParaRPr sz="5600" dirty="0">
              <a:solidFill>
                <a:schemeClr val="dk1"/>
              </a:solidFill>
            </a:endParaRPr>
          </a:p>
          <a:p>
            <a:pPr marL="0" lvl="0" indent="0" algn="l" rtl="0">
              <a:spcBef>
                <a:spcPts val="1200"/>
              </a:spcBef>
              <a:spcAft>
                <a:spcPts val="0"/>
              </a:spcAft>
              <a:buClr>
                <a:schemeClr val="dk1"/>
              </a:buClr>
              <a:buSzPts val="275"/>
              <a:buFont typeface="Arial"/>
              <a:buNone/>
            </a:pPr>
            <a:endParaRPr sz="5600" dirty="0"/>
          </a:p>
          <a:p>
            <a:pPr marL="0" lvl="0" indent="0" algn="l" rtl="0">
              <a:spcBef>
                <a:spcPts val="1200"/>
              </a:spcBef>
              <a:spcAft>
                <a:spcPts val="0"/>
              </a:spcAft>
              <a:buClr>
                <a:schemeClr val="dk1"/>
              </a:buClr>
              <a:buSzPct val="61111"/>
              <a:buFont typeface="Arial"/>
              <a:buNone/>
            </a:pPr>
            <a:endParaRPr dirty="0"/>
          </a:p>
          <a:p>
            <a:pPr marL="0" lvl="0" indent="0" algn="l" rtl="0">
              <a:spcBef>
                <a:spcPts val="1200"/>
              </a:spcBef>
              <a:spcAft>
                <a:spcPts val="1200"/>
              </a:spcAft>
              <a:buNone/>
            </a:pPr>
            <a:endParaRPr dirty="0"/>
          </a:p>
        </p:txBody>
      </p:sp>
      <p:sp>
        <p:nvSpPr>
          <p:cNvPr id="96" name="Google Shape;96;p18"/>
          <p:cNvSpPr txBox="1"/>
          <p:nvPr/>
        </p:nvSpPr>
        <p:spPr>
          <a:xfrm>
            <a:off x="6348600" y="2230550"/>
            <a:ext cx="2795400" cy="297001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0059C6"/>
                </a:solidFill>
              </a:rPr>
              <a:t>“</a:t>
            </a:r>
            <a:r>
              <a:rPr lang="en" i="1" dirty="0">
                <a:solidFill>
                  <a:srgbClr val="0059C6"/>
                </a:solidFill>
                <a:highlight>
                  <a:srgbClr val="FFFFFF"/>
                </a:highlight>
              </a:rPr>
              <a:t>It is so important, now more than ever, to preserve this material.  Not only are the tapes disintegrating, but who knows which stations may not exist in the future. The local community stories, the stations created and covered, will be lost if not preserved now.”</a:t>
            </a:r>
            <a:endParaRPr dirty="0">
              <a:solidFill>
                <a:srgbClr val="0059C6"/>
              </a:solidFill>
            </a:endParaRPr>
          </a:p>
          <a:p>
            <a:pPr marL="0" lvl="0" indent="0" algn="l" rtl="0">
              <a:lnSpc>
                <a:spcPct val="115000"/>
              </a:lnSpc>
              <a:spcBef>
                <a:spcPts val="1200"/>
              </a:spcBef>
              <a:spcAft>
                <a:spcPts val="1200"/>
              </a:spcAft>
              <a:buNone/>
            </a:pPr>
            <a:r>
              <a:rPr lang="en" dirty="0">
                <a:solidFill>
                  <a:srgbClr val="0059C6"/>
                </a:solidFill>
              </a:rPr>
              <a:t>- Karen Cariani, Project Director</a:t>
            </a:r>
            <a:endParaRPr sz="1000" dirty="0">
              <a:solidFill>
                <a:srgbClr val="0059C6"/>
              </a:solidFill>
            </a:endParaRPr>
          </a:p>
        </p:txBody>
      </p:sp>
      <p:pic>
        <p:nvPicPr>
          <p:cNvPr id="97" name="Google Shape;97;p18"/>
          <p:cNvPicPr preferRelativeResize="0"/>
          <p:nvPr/>
        </p:nvPicPr>
        <p:blipFill>
          <a:blip r:embed="rId3">
            <a:alphaModFix/>
          </a:blip>
          <a:srcRect l="13671" t="14419" r="12645" b="13774"/>
          <a:stretch>
            <a:fillRect/>
          </a:stretch>
        </p:blipFill>
        <p:spPr>
          <a:xfrm>
            <a:off x="7047035" y="1040370"/>
            <a:ext cx="1293341" cy="1260389"/>
          </a:xfrm>
          <a:prstGeom prst="rect">
            <a:avLst/>
          </a:prstGeom>
          <a:noFill/>
          <a:ln>
            <a:noFill/>
          </a:ln>
        </p:spPr>
      </p:pic>
      <p:sp>
        <p:nvSpPr>
          <p:cNvPr id="98" name="Google Shape;98;p18"/>
          <p:cNvSpPr txBox="1"/>
          <p:nvPr/>
        </p:nvSpPr>
        <p:spPr>
          <a:xfrm>
            <a:off x="3068000" y="2925050"/>
            <a:ext cx="2683500" cy="4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solidFill>
                  <a:srgbClr val="0059C6"/>
                </a:solidFill>
              </a:rPr>
              <a:t>AAPB Legal Issues: Online Reading Room</a:t>
            </a:r>
            <a:endParaRPr b="1" dirty="0">
              <a:solidFill>
                <a:srgbClr val="0059C6"/>
              </a:solidFill>
            </a:endParaRPr>
          </a:p>
        </p:txBody>
      </p:sp>
      <p:sp>
        <p:nvSpPr>
          <p:cNvPr id="104" name="Google Shape;104;p19"/>
          <p:cNvSpPr txBox="1">
            <a:spLocks noGrp="1"/>
          </p:cNvSpPr>
          <p:nvPr>
            <p:ph type="body" idx="1"/>
          </p:nvPr>
        </p:nvSpPr>
        <p:spPr>
          <a:xfrm>
            <a:off x="226573" y="1178302"/>
            <a:ext cx="6108600" cy="3913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600" dirty="0">
                <a:solidFill>
                  <a:schemeClr val="dk1"/>
                </a:solidFill>
              </a:rPr>
              <a:t>All materials are available on premises.  LC and GBH attorneys determine what can go online</a:t>
            </a:r>
            <a:endParaRPr sz="5600" dirty="0">
              <a:solidFill>
                <a:schemeClr val="dk1"/>
              </a:solidFill>
            </a:endParaRPr>
          </a:p>
          <a:p>
            <a:pPr marL="0" lvl="0" indent="0" algn="l" rtl="0">
              <a:spcBef>
                <a:spcPts val="1200"/>
              </a:spcBef>
              <a:spcAft>
                <a:spcPts val="0"/>
              </a:spcAft>
              <a:buNone/>
            </a:pPr>
            <a:r>
              <a:rPr lang="en" sz="5600" dirty="0">
                <a:solidFill>
                  <a:schemeClr val="dk1"/>
                </a:solidFill>
              </a:rPr>
              <a:t>Primary issues: copyright and privacy. </a:t>
            </a:r>
            <a:endParaRPr sz="5600" dirty="0">
              <a:solidFill>
                <a:schemeClr val="dk1"/>
              </a:solidFill>
            </a:endParaRPr>
          </a:p>
          <a:p>
            <a:pPr marL="457200" lvl="0" indent="-317500" algn="l" rtl="0">
              <a:spcBef>
                <a:spcPts val="1200"/>
              </a:spcBef>
              <a:spcAft>
                <a:spcPts val="0"/>
              </a:spcAft>
              <a:buClr>
                <a:schemeClr val="dk1"/>
              </a:buClr>
              <a:buSzPct val="100000"/>
              <a:buChar char="●"/>
            </a:pPr>
            <a:r>
              <a:rPr lang="en" sz="5600" dirty="0">
                <a:solidFill>
                  <a:schemeClr val="dk1"/>
                </a:solidFill>
              </a:rPr>
              <a:t>Consider contracts, law, ethics, risk management </a:t>
            </a:r>
            <a:endParaRPr sz="5600" dirty="0">
              <a:solidFill>
                <a:schemeClr val="dk1"/>
              </a:solidFill>
            </a:endParaRPr>
          </a:p>
          <a:p>
            <a:pPr marL="0" lvl="0" indent="0" algn="l" rtl="0">
              <a:spcBef>
                <a:spcPts val="1200"/>
              </a:spcBef>
              <a:spcAft>
                <a:spcPts val="0"/>
              </a:spcAft>
              <a:buNone/>
            </a:pPr>
            <a:r>
              <a:rPr lang="en" sz="5600" dirty="0">
                <a:solidFill>
                  <a:schemeClr val="dk1"/>
                </a:solidFill>
              </a:rPr>
              <a:t>Layers of protection: </a:t>
            </a:r>
            <a:endParaRPr sz="5600" dirty="0">
              <a:solidFill>
                <a:schemeClr val="dk1"/>
              </a:solidFill>
            </a:endParaRPr>
          </a:p>
          <a:p>
            <a:pPr marL="457200" lvl="0" indent="-317500" algn="l" rtl="0">
              <a:spcBef>
                <a:spcPts val="1200"/>
              </a:spcBef>
              <a:spcAft>
                <a:spcPts val="0"/>
              </a:spcAft>
              <a:buClr>
                <a:schemeClr val="dk1"/>
              </a:buClr>
              <a:buSzPct val="100000"/>
              <a:buChar char="●"/>
            </a:pPr>
            <a:r>
              <a:rPr lang="en" sz="5600" dirty="0">
                <a:solidFill>
                  <a:schemeClr val="dk1"/>
                </a:solidFill>
              </a:rPr>
              <a:t>quitclaim release or license from contributor</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Website terms of use: limited to personal, noncommercial</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Evaluate content by “bucket” category to assess fair use</a:t>
            </a:r>
            <a:endParaRPr sz="5600" dirty="0">
              <a:solidFill>
                <a:schemeClr val="dk1"/>
              </a:solidFill>
            </a:endParaRPr>
          </a:p>
          <a:p>
            <a:pPr marL="914400" lvl="1" indent="-317500" algn="l" rtl="0">
              <a:spcBef>
                <a:spcPts val="0"/>
              </a:spcBef>
              <a:spcAft>
                <a:spcPts val="0"/>
              </a:spcAft>
              <a:buClr>
                <a:schemeClr val="dk1"/>
              </a:buClr>
              <a:buSzPct val="100000"/>
              <a:buChar char="○"/>
            </a:pPr>
            <a:r>
              <a:rPr lang="en" sz="5600" dirty="0">
                <a:solidFill>
                  <a:schemeClr val="dk1"/>
                </a:solidFill>
              </a:rPr>
              <a:t>Eg, news, documentaries, criticism, entertainment</a:t>
            </a:r>
            <a:endParaRPr sz="5600" dirty="0">
              <a:solidFill>
                <a:schemeClr val="dk1"/>
              </a:solidFill>
            </a:endParaRPr>
          </a:p>
          <a:p>
            <a:pPr marL="914400" lvl="1" indent="-317500" algn="l" rtl="0">
              <a:spcBef>
                <a:spcPts val="0"/>
              </a:spcBef>
              <a:spcAft>
                <a:spcPts val="0"/>
              </a:spcAft>
              <a:buClr>
                <a:schemeClr val="dk1"/>
              </a:buClr>
              <a:buSzPct val="100000"/>
              <a:buChar char="○"/>
            </a:pPr>
            <a:r>
              <a:rPr lang="en" sz="5600" dirty="0">
                <a:solidFill>
                  <a:schemeClr val="dk1"/>
                </a:solidFill>
              </a:rPr>
              <a:t>Is presentation of historical broadcast transformational</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Examine privacy issues such as children, health care, sensitivity</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Stoplight approach: Green (online), red (premises only), yellow (legal evaluation)</a:t>
            </a:r>
            <a:endParaRPr sz="5600" dirty="0">
              <a:solidFill>
                <a:schemeClr val="dk1"/>
              </a:solidFill>
            </a:endParaRPr>
          </a:p>
          <a:p>
            <a:pPr marL="457200" lvl="0" indent="-317500" algn="l" rtl="0">
              <a:spcBef>
                <a:spcPts val="0"/>
              </a:spcBef>
              <a:spcAft>
                <a:spcPts val="0"/>
              </a:spcAft>
              <a:buClr>
                <a:schemeClr val="dk1"/>
              </a:buClr>
              <a:buSzPct val="100000"/>
              <a:buChar char="●"/>
            </a:pPr>
            <a:r>
              <a:rPr lang="en" sz="5600" dirty="0">
                <a:solidFill>
                  <a:schemeClr val="dk1"/>
                </a:solidFill>
              </a:rPr>
              <a:t>Notice and takedown</a:t>
            </a:r>
            <a:endParaRPr sz="5600" dirty="0">
              <a:solidFill>
                <a:schemeClr val="dk1"/>
              </a:solidFill>
            </a:endParaRPr>
          </a:p>
          <a:p>
            <a:pPr marL="0" lvl="0" indent="0" algn="l" rtl="0">
              <a:spcBef>
                <a:spcPts val="1200"/>
              </a:spcBef>
              <a:spcAft>
                <a:spcPts val="0"/>
              </a:spcAft>
              <a:buNone/>
            </a:pPr>
            <a:r>
              <a:rPr lang="en" sz="5600" dirty="0">
                <a:solidFill>
                  <a:schemeClr val="dk1"/>
                </a:solidFill>
              </a:rPr>
              <a:t>No takedown requests since initiation</a:t>
            </a:r>
            <a:endParaRPr sz="5600" dirty="0">
              <a:solidFill>
                <a:schemeClr val="dk1"/>
              </a:solidFill>
            </a:endParaRPr>
          </a:p>
          <a:p>
            <a:pPr marL="0" lvl="0" indent="0" algn="l" rtl="0">
              <a:spcBef>
                <a:spcPts val="1200"/>
              </a:spcBef>
              <a:spcAft>
                <a:spcPts val="0"/>
              </a:spcAft>
              <a:buNone/>
            </a:pPr>
            <a:endParaRPr dirty="0">
              <a:solidFill>
                <a:schemeClr val="dk1"/>
              </a:solidFill>
            </a:endParaRPr>
          </a:p>
          <a:p>
            <a:pPr marL="0" lvl="0" indent="0" algn="l" rtl="0">
              <a:spcBef>
                <a:spcPts val="1200"/>
              </a:spcBef>
              <a:spcAft>
                <a:spcPts val="1200"/>
              </a:spcAft>
              <a:buClr>
                <a:schemeClr val="dk1"/>
              </a:buClr>
              <a:buSzPct val="43137"/>
              <a:buFont typeface="Arial"/>
              <a:buNone/>
            </a:pPr>
            <a:endParaRPr sz="2550" dirty="0"/>
          </a:p>
        </p:txBody>
      </p:sp>
      <p:pic>
        <p:nvPicPr>
          <p:cNvPr id="105" name="Google Shape;105;p19"/>
          <p:cNvPicPr preferRelativeResize="0"/>
          <p:nvPr/>
        </p:nvPicPr>
        <p:blipFill>
          <a:blip r:embed="rId3">
            <a:alphaModFix/>
          </a:blip>
          <a:stretch>
            <a:fillRect/>
          </a:stretch>
        </p:blipFill>
        <p:spPr>
          <a:xfrm>
            <a:off x="6351325" y="1581025"/>
            <a:ext cx="2610925" cy="2610925"/>
          </a:xfrm>
          <a:prstGeom prst="rect">
            <a:avLst/>
          </a:prstGeom>
          <a:noFill/>
          <a:ln>
            <a:noFill/>
          </a:ln>
        </p:spPr>
      </p:pic>
      <p:sp>
        <p:nvSpPr>
          <p:cNvPr id="106" name="Google Shape;106;p19"/>
          <p:cNvSpPr txBox="1"/>
          <p:nvPr/>
        </p:nvSpPr>
        <p:spPr>
          <a:xfrm>
            <a:off x="6156788" y="4299725"/>
            <a:ext cx="3000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200" dirty="0">
                <a:solidFill>
                  <a:schemeClr val="dk1"/>
                </a:solidFill>
              </a:rPr>
              <a:t>Julia Child, courtesy GBH</a:t>
            </a:r>
            <a:endParaRPr sz="1200" dirty="0"/>
          </a:p>
        </p:txBody>
      </p:sp>
      <p:sp>
        <p:nvSpPr>
          <p:cNvPr id="7" name="TextBox 6">
            <a:extLst>
              <a:ext uri="{FF2B5EF4-FFF2-40B4-BE49-F238E27FC236}">
                <a16:creationId xmlns:a16="http://schemas.microsoft.com/office/drawing/2014/main" id="{8C169135-1B4E-0DBD-25B0-BA7BEDADA523}"/>
              </a:ext>
            </a:extLst>
          </p:cNvPr>
          <p:cNvSpPr txBox="1"/>
          <p:nvPr/>
        </p:nvSpPr>
        <p:spPr>
          <a:xfrm>
            <a:off x="2289175" y="2182912"/>
            <a:ext cx="4578350"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234800" y="445025"/>
            <a:ext cx="8749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i="1">
                <a:solidFill>
                  <a:srgbClr val="FF0000"/>
                </a:solidFill>
              </a:rPr>
              <a:t>Digital Access and Preserving Social Media Matter:</a:t>
            </a:r>
            <a:endParaRPr b="1" i="1">
              <a:solidFill>
                <a:srgbClr val="FF0000"/>
              </a:solidFill>
            </a:endParaRPr>
          </a:p>
          <a:p>
            <a:pPr marL="0" lvl="0" indent="0" algn="ctr" rtl="0">
              <a:spcBef>
                <a:spcPts val="0"/>
              </a:spcBef>
              <a:spcAft>
                <a:spcPts val="0"/>
              </a:spcAft>
              <a:buClr>
                <a:schemeClr val="dk1"/>
              </a:buClr>
              <a:buSzPct val="39285"/>
              <a:buFont typeface="Arial"/>
              <a:buNone/>
            </a:pPr>
            <a:r>
              <a:rPr lang="en" b="1">
                <a:solidFill>
                  <a:srgbClr val="0000FF"/>
                </a:solidFill>
              </a:rPr>
              <a:t>Flickr Commons and Data Lifeboat </a:t>
            </a:r>
            <a:endParaRPr b="1">
              <a:solidFill>
                <a:srgbClr val="0000FF"/>
              </a:solidFill>
            </a:endParaRPr>
          </a:p>
          <a:p>
            <a:pPr marL="0" lvl="0" indent="0" algn="ctr" rtl="0">
              <a:spcBef>
                <a:spcPts val="0"/>
              </a:spcBef>
              <a:spcAft>
                <a:spcPts val="0"/>
              </a:spcAft>
              <a:buNone/>
            </a:pPr>
            <a:endParaRPr b="1" i="1">
              <a:solidFill>
                <a:srgbClr val="FF0000"/>
              </a:solidFill>
            </a:endParaRPr>
          </a:p>
        </p:txBody>
      </p:sp>
      <p:sp>
        <p:nvSpPr>
          <p:cNvPr id="119" name="Google Shape;119;p21"/>
          <p:cNvSpPr txBox="1">
            <a:spLocks noGrp="1"/>
          </p:cNvSpPr>
          <p:nvPr>
            <p:ph type="body" idx="1"/>
          </p:nvPr>
        </p:nvSpPr>
        <p:spPr>
          <a:xfrm>
            <a:off x="168750" y="1672900"/>
            <a:ext cx="5323500" cy="32505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4800">
              <a:solidFill>
                <a:srgbClr val="000000"/>
              </a:solidFill>
            </a:endParaRPr>
          </a:p>
          <a:p>
            <a:pPr marL="0" lvl="0" indent="0" algn="l" rtl="0">
              <a:spcBef>
                <a:spcPts val="1200"/>
              </a:spcBef>
              <a:spcAft>
                <a:spcPts val="1200"/>
              </a:spcAft>
              <a:buNone/>
            </a:pPr>
            <a:endParaRPr/>
          </a:p>
        </p:txBody>
      </p:sp>
      <p:pic>
        <p:nvPicPr>
          <p:cNvPr id="120" name="Google Shape;120;p21"/>
          <p:cNvPicPr preferRelativeResize="0"/>
          <p:nvPr/>
        </p:nvPicPr>
        <p:blipFill>
          <a:blip r:embed="rId3">
            <a:alphaModFix/>
          </a:blip>
          <a:stretch>
            <a:fillRect/>
          </a:stretch>
        </p:blipFill>
        <p:spPr>
          <a:xfrm>
            <a:off x="58700" y="1390325"/>
            <a:ext cx="9085302" cy="3533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253000" y="136850"/>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Clr>
                <a:schemeClr val="dk1"/>
              </a:buClr>
              <a:buSzPct val="46698"/>
              <a:buFont typeface="Arial"/>
              <a:buNone/>
            </a:pPr>
            <a:r>
              <a:rPr lang="en" sz="2355" b="1">
                <a:solidFill>
                  <a:srgbClr val="0000FF"/>
                </a:solidFill>
              </a:rPr>
              <a:t>Digital Preservation of Social Media: Data Lifeboat</a:t>
            </a:r>
            <a:endParaRPr sz="2355" b="1">
              <a:solidFill>
                <a:srgbClr val="0000FF"/>
              </a:solidFill>
            </a:endParaRPr>
          </a:p>
          <a:p>
            <a:pPr marL="0" lvl="0" indent="0" algn="l" rtl="0">
              <a:spcBef>
                <a:spcPts val="1200"/>
              </a:spcBef>
              <a:spcAft>
                <a:spcPts val="0"/>
              </a:spcAft>
              <a:buNone/>
            </a:pPr>
            <a:endParaRPr sz="1800">
              <a:solidFill>
                <a:schemeClr val="dk2"/>
              </a:solidFill>
            </a:endParaRPr>
          </a:p>
        </p:txBody>
      </p:sp>
      <p:sp>
        <p:nvSpPr>
          <p:cNvPr id="126" name="Google Shape;126;p22"/>
          <p:cNvSpPr txBox="1">
            <a:spLocks noGrp="1"/>
          </p:cNvSpPr>
          <p:nvPr>
            <p:ph type="body" idx="1"/>
          </p:nvPr>
        </p:nvSpPr>
        <p:spPr>
          <a:xfrm>
            <a:off x="132075" y="667700"/>
            <a:ext cx="4894200" cy="4321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Clr>
                <a:schemeClr val="dk1"/>
              </a:buClr>
              <a:buSzPts val="275"/>
              <a:buFont typeface="Arial"/>
              <a:buNone/>
            </a:pPr>
            <a:r>
              <a:rPr lang="en" sz="4800" dirty="0">
                <a:solidFill>
                  <a:srgbClr val="000000"/>
                </a:solidFill>
              </a:rPr>
              <a:t>Goal: Digital preservation of social media - not just the images, but the conversation around them - for 100 years</a:t>
            </a:r>
            <a:endParaRPr sz="4800" dirty="0">
              <a:solidFill>
                <a:srgbClr val="000000"/>
              </a:solidFill>
            </a:endParaRPr>
          </a:p>
          <a:p>
            <a:pPr marL="0" lvl="0" indent="0" algn="l" rtl="0">
              <a:spcBef>
                <a:spcPts val="1200"/>
              </a:spcBef>
              <a:spcAft>
                <a:spcPts val="0"/>
              </a:spcAft>
              <a:buClr>
                <a:schemeClr val="dk1"/>
              </a:buClr>
              <a:buSzPts val="275"/>
              <a:buFont typeface="Arial"/>
              <a:buNone/>
            </a:pPr>
            <a:r>
              <a:rPr lang="en" sz="4800" dirty="0">
                <a:solidFill>
                  <a:srgbClr val="000000"/>
                </a:solidFill>
              </a:rPr>
              <a:t>LC co-hosted October 2024 strategy workshop with Flickr Foundation</a:t>
            </a:r>
            <a:endParaRPr sz="4800" dirty="0">
              <a:solidFill>
                <a:srgbClr val="000000"/>
              </a:solidFill>
            </a:endParaRPr>
          </a:p>
          <a:p>
            <a:pPr marL="0" lvl="0" indent="0" algn="l" rtl="0">
              <a:spcBef>
                <a:spcPts val="1200"/>
              </a:spcBef>
              <a:spcAft>
                <a:spcPts val="0"/>
              </a:spcAft>
              <a:buClr>
                <a:schemeClr val="dk1"/>
              </a:buClr>
              <a:buSzPts val="275"/>
              <a:buFont typeface="Arial"/>
              <a:buNone/>
            </a:pPr>
            <a:r>
              <a:rPr lang="en" sz="4800" dirty="0">
                <a:solidFill>
                  <a:srgbClr val="000000"/>
                </a:solidFill>
              </a:rPr>
              <a:t>Challenges and solutions:</a:t>
            </a:r>
            <a:endParaRPr sz="4800" dirty="0">
              <a:solidFill>
                <a:srgbClr val="000000"/>
              </a:solidFill>
            </a:endParaRPr>
          </a:p>
          <a:p>
            <a:pPr marL="457200" lvl="0" indent="-304800" algn="l" rtl="0">
              <a:spcBef>
                <a:spcPts val="1200"/>
              </a:spcBef>
              <a:spcAft>
                <a:spcPts val="0"/>
              </a:spcAft>
              <a:buClr>
                <a:srgbClr val="000000"/>
              </a:buClr>
              <a:buSzPct val="100000"/>
              <a:buChar char="●"/>
            </a:pPr>
            <a:r>
              <a:rPr lang="en" sz="4800" dirty="0">
                <a:solidFill>
                  <a:srgbClr val="000000"/>
                </a:solidFill>
              </a:rPr>
              <a:t>Flickr is too big to archive in one place. </a:t>
            </a:r>
            <a:endParaRPr sz="4800" dirty="0">
              <a:solidFill>
                <a:srgbClr val="000000"/>
              </a:solidFill>
            </a:endParaRPr>
          </a:p>
          <a:p>
            <a:pPr marL="914400" lvl="1" indent="-304800" algn="l" rtl="0">
              <a:spcBef>
                <a:spcPts val="0"/>
              </a:spcBef>
              <a:spcAft>
                <a:spcPts val="0"/>
              </a:spcAft>
              <a:buClr>
                <a:srgbClr val="000000"/>
              </a:buClr>
              <a:buSzPct val="100000"/>
              <a:buChar char="○"/>
            </a:pPr>
            <a:r>
              <a:rPr lang="en" sz="4800" dirty="0">
                <a:solidFill>
                  <a:srgbClr val="000000"/>
                </a:solidFill>
              </a:rPr>
              <a:t>Principle of data lifeboat: crowdsource digital preservation</a:t>
            </a:r>
            <a:endParaRPr sz="4800" dirty="0">
              <a:solidFill>
                <a:srgbClr val="000000"/>
              </a:solidFill>
            </a:endParaRPr>
          </a:p>
          <a:p>
            <a:pPr marL="457200" lvl="0" indent="-304800" algn="l" rtl="0">
              <a:spcBef>
                <a:spcPts val="0"/>
              </a:spcBef>
              <a:spcAft>
                <a:spcPts val="0"/>
              </a:spcAft>
              <a:buClr>
                <a:srgbClr val="000000"/>
              </a:buClr>
              <a:buSzPct val="100000"/>
              <a:buChar char="●"/>
            </a:pPr>
            <a:r>
              <a:rPr lang="en" sz="4800" dirty="0">
                <a:solidFill>
                  <a:srgbClr val="000000"/>
                </a:solidFill>
              </a:rPr>
              <a:t>Many types of collections: family photos, professional images, historic archives</a:t>
            </a:r>
            <a:endParaRPr sz="4800" dirty="0">
              <a:solidFill>
                <a:srgbClr val="000000"/>
              </a:solidFill>
            </a:endParaRPr>
          </a:p>
          <a:p>
            <a:pPr marL="914400" lvl="1" indent="-304800" algn="l" rtl="0">
              <a:spcBef>
                <a:spcPts val="0"/>
              </a:spcBef>
              <a:spcAft>
                <a:spcPts val="0"/>
              </a:spcAft>
              <a:buClr>
                <a:srgbClr val="000000"/>
              </a:buClr>
              <a:buSzPct val="100000"/>
              <a:buChar char="○"/>
            </a:pPr>
            <a:r>
              <a:rPr lang="en" sz="4800" dirty="0">
                <a:solidFill>
                  <a:srgbClr val="000000"/>
                </a:solidFill>
              </a:rPr>
              <a:t>Curators self-select	</a:t>
            </a:r>
            <a:endParaRPr sz="4800" dirty="0">
              <a:solidFill>
                <a:srgbClr val="000000"/>
              </a:solidFill>
            </a:endParaRPr>
          </a:p>
          <a:p>
            <a:pPr marL="457200" lvl="0" indent="-304800" algn="l" rtl="0">
              <a:spcBef>
                <a:spcPts val="0"/>
              </a:spcBef>
              <a:spcAft>
                <a:spcPts val="0"/>
              </a:spcAft>
              <a:buClr>
                <a:srgbClr val="000000"/>
              </a:buClr>
              <a:buSzPct val="100000"/>
              <a:buChar char="●"/>
            </a:pPr>
            <a:r>
              <a:rPr lang="en" sz="4800" dirty="0">
                <a:solidFill>
                  <a:srgbClr val="000000"/>
                </a:solidFill>
              </a:rPr>
              <a:t>How to archive others’ images that are copyrighted or have privacy concerns </a:t>
            </a:r>
            <a:endParaRPr sz="4800" dirty="0">
              <a:solidFill>
                <a:srgbClr val="000000"/>
              </a:solidFill>
            </a:endParaRPr>
          </a:p>
          <a:p>
            <a:pPr marL="914400" lvl="1" indent="-304800" algn="l" rtl="0">
              <a:spcBef>
                <a:spcPts val="0"/>
              </a:spcBef>
              <a:spcAft>
                <a:spcPts val="0"/>
              </a:spcAft>
              <a:buClr>
                <a:srgbClr val="000000"/>
              </a:buClr>
              <a:buSzPct val="100000"/>
              <a:buChar char="○"/>
            </a:pPr>
            <a:r>
              <a:rPr lang="en" sz="4800" dirty="0">
                <a:solidFill>
                  <a:srgbClr val="000000"/>
                </a:solidFill>
              </a:rPr>
              <a:t>Innovative consent and privacy approach</a:t>
            </a:r>
            <a:endParaRPr sz="4800" dirty="0">
              <a:solidFill>
                <a:srgbClr val="000000"/>
              </a:solidFill>
            </a:endParaRPr>
          </a:p>
          <a:p>
            <a:pPr marL="457200" lvl="0" indent="-304800" algn="l" rtl="0">
              <a:spcBef>
                <a:spcPts val="0"/>
              </a:spcBef>
              <a:spcAft>
                <a:spcPts val="0"/>
              </a:spcAft>
              <a:buClr>
                <a:srgbClr val="000000"/>
              </a:buClr>
              <a:buSzPct val="100000"/>
              <a:buChar char="●"/>
            </a:pPr>
            <a:r>
              <a:rPr lang="en" sz="4800" dirty="0">
                <a:solidFill>
                  <a:srgbClr val="000000"/>
                </a:solidFill>
              </a:rPr>
              <a:t>Ethical concerns about collections</a:t>
            </a:r>
            <a:endParaRPr sz="4800" dirty="0">
              <a:solidFill>
                <a:srgbClr val="000000"/>
              </a:solidFill>
            </a:endParaRPr>
          </a:p>
          <a:p>
            <a:pPr marL="914400" lvl="1" indent="-304800" algn="l" rtl="0">
              <a:spcBef>
                <a:spcPts val="0"/>
              </a:spcBef>
              <a:spcAft>
                <a:spcPts val="0"/>
              </a:spcAft>
              <a:buClr>
                <a:srgbClr val="000000"/>
              </a:buClr>
              <a:buSzPct val="100000"/>
              <a:buChar char="○"/>
            </a:pPr>
            <a:r>
              <a:rPr lang="en" sz="4800" dirty="0">
                <a:solidFill>
                  <a:srgbClr val="000000"/>
                </a:solidFill>
              </a:rPr>
              <a:t>Follow CARE principles: collective benefit, authority to control, responsibility, ethics. https://</a:t>
            </a:r>
            <a:r>
              <a:rPr lang="en" sz="4800" dirty="0" err="1">
                <a:solidFill>
                  <a:srgbClr val="000000"/>
                </a:solidFill>
              </a:rPr>
              <a:t>www.gida-global.org</a:t>
            </a:r>
            <a:r>
              <a:rPr lang="en" sz="4800" dirty="0">
                <a:solidFill>
                  <a:srgbClr val="000000"/>
                </a:solidFill>
              </a:rPr>
              <a:t>/care </a:t>
            </a:r>
            <a:endParaRPr sz="4800" dirty="0">
              <a:solidFill>
                <a:srgbClr val="000000"/>
              </a:solidFill>
            </a:endParaRPr>
          </a:p>
          <a:p>
            <a:pPr marL="0" lvl="0" indent="0" algn="l" rtl="0">
              <a:spcBef>
                <a:spcPts val="1200"/>
              </a:spcBef>
              <a:spcAft>
                <a:spcPts val="0"/>
              </a:spcAft>
              <a:buClr>
                <a:schemeClr val="dk1"/>
              </a:buClr>
              <a:buSzPts val="275"/>
              <a:buFont typeface="Arial"/>
              <a:buNone/>
            </a:pPr>
            <a:r>
              <a:rPr lang="en" sz="4800" dirty="0">
                <a:solidFill>
                  <a:srgbClr val="000000"/>
                </a:solidFill>
              </a:rPr>
              <a:t>Alpha in process: see </a:t>
            </a:r>
            <a:r>
              <a:rPr lang="en" sz="4800" dirty="0" err="1">
                <a:solidFill>
                  <a:srgbClr val="000000"/>
                </a:solidFill>
              </a:rPr>
              <a:t>datalifeboat.flickr.org</a:t>
            </a:r>
            <a:endParaRPr sz="4800" dirty="0">
              <a:solidFill>
                <a:srgbClr val="000000"/>
              </a:solidFill>
            </a:endParaRPr>
          </a:p>
          <a:p>
            <a:pPr marL="0" lvl="0" indent="0" algn="l" rtl="0">
              <a:spcBef>
                <a:spcPts val="1200"/>
              </a:spcBef>
              <a:spcAft>
                <a:spcPts val="0"/>
              </a:spcAft>
              <a:buNone/>
            </a:pPr>
            <a:endParaRPr sz="1500" dirty="0">
              <a:solidFill>
                <a:srgbClr val="272521"/>
              </a:solidFill>
              <a:highlight>
                <a:srgbClr val="FAFAFA"/>
              </a:highlight>
            </a:endParaRPr>
          </a:p>
          <a:p>
            <a:pPr marL="0" lvl="0" indent="0" algn="l" rtl="0">
              <a:spcBef>
                <a:spcPts val="1200"/>
              </a:spcBef>
              <a:spcAft>
                <a:spcPts val="1200"/>
              </a:spcAft>
              <a:buNone/>
            </a:pPr>
            <a:endParaRPr sz="1500" dirty="0">
              <a:solidFill>
                <a:srgbClr val="272521"/>
              </a:solidFill>
              <a:highlight>
                <a:srgbClr val="FAFAFA"/>
              </a:highlight>
            </a:endParaRPr>
          </a:p>
        </p:txBody>
      </p:sp>
      <p:pic>
        <p:nvPicPr>
          <p:cNvPr id="127" name="Google Shape;127;p22"/>
          <p:cNvPicPr preferRelativeResize="0"/>
          <p:nvPr/>
        </p:nvPicPr>
        <p:blipFill>
          <a:blip r:embed="rId3">
            <a:alphaModFix/>
          </a:blip>
          <a:stretch>
            <a:fillRect/>
          </a:stretch>
        </p:blipFill>
        <p:spPr>
          <a:xfrm>
            <a:off x="5099475" y="1025025"/>
            <a:ext cx="4088552" cy="32045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2622</Words>
  <Application>Microsoft Macintosh PowerPoint</Application>
  <PresentationFormat>On-screen Show (16:9)</PresentationFormat>
  <Paragraphs>227</Paragraphs>
  <Slides>24</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Noto Sans Symbols</vt:lpstr>
      <vt:lpstr>Roboto</vt:lpstr>
      <vt:lpstr>Wingdings</vt:lpstr>
      <vt:lpstr>Arial</vt:lpstr>
      <vt:lpstr>Simple Light</vt:lpstr>
      <vt:lpstr> Why The Library of Congress*  (*and Other Federal Library Actors)  Still Matter </vt:lpstr>
      <vt:lpstr>The Library of Congress At a Glance</vt:lpstr>
      <vt:lpstr>The Library of Congress Matters</vt:lpstr>
      <vt:lpstr>A Nonpartisan, Legislative Branch  Library of Congress Matters</vt:lpstr>
      <vt:lpstr>Preserving Public Broadcasting Matters: American Archive for Public Broadcasting </vt:lpstr>
      <vt:lpstr>American Archive of Public Broadcasting</vt:lpstr>
      <vt:lpstr>AAPB Legal Issues: Online Reading Room</vt:lpstr>
      <vt:lpstr>Digital Access and Preserving Social Media Matter: Flickr Commons and Data Lifeboat  </vt:lpstr>
      <vt:lpstr>Digital Preservation of Social Media: Data Lifeboat </vt:lpstr>
      <vt:lpstr>Community Engagement Matters: Native American Collections </vt:lpstr>
      <vt:lpstr>Collection Development Policy</vt:lpstr>
      <vt:lpstr>Access Policy</vt:lpstr>
      <vt:lpstr>Ancestral Voices Passamaquoddy Project</vt:lpstr>
      <vt:lpstr>Cautions To Patrons</vt:lpstr>
      <vt:lpstr>Highlighting Native Resources</vt:lpstr>
      <vt:lpstr>The Library is Part of a Federal Ecosystem Advancing Access, Preservation, Innovation Matters  Projects:  Mukurtu CMS  Lawrence Berkeley National Laboratory</vt:lpstr>
      <vt:lpstr>Institute of Museum and Library Services at a Glance </vt:lpstr>
      <vt:lpstr>Number and Types of Libraries in the United States</vt:lpstr>
      <vt:lpstr> The Availability of Library Services Throughout the Nation Matters </vt:lpstr>
      <vt:lpstr>Accessibility Matters! The Marrakesh Treaty </vt:lpstr>
      <vt:lpstr>Accessibility Matters! The Marrakesh Treaty </vt:lpstr>
      <vt:lpstr>PowerPoint Presentation</vt:lpstr>
      <vt:lpstr>Federal Libraries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Why The Library of Congress*  (*and Other Federal Library Actors)  Still Matter </dc:title>
  <cp:lastModifiedBy>Nancy Weiss</cp:lastModifiedBy>
  <cp:revision>14</cp:revision>
  <dcterms:modified xsi:type="dcterms:W3CDTF">2025-09-30T21:51:31Z</dcterms:modified>
</cp:coreProperties>
</file>