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6" r:id="rId9"/>
    <p:sldId id="265" r:id="rId10"/>
    <p:sldId id="262" r:id="rId11"/>
    <p:sldId id="263" r:id="rId12"/>
    <p:sldId id="267" r:id="rId13"/>
    <p:sldId id="270" r:id="rId14"/>
    <p:sldId id="268" r:id="rId15"/>
    <p:sldId id="271" r:id="rId16"/>
    <p:sldId id="272" r:id="rId17"/>
    <p:sldId id="273" r:id="rId18"/>
    <p:sldId id="274" r:id="rId19"/>
    <p:sldId id="277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70" autoAdjust="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864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E2A8C-3831-4990-B755-FC53C9143B2B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F4FC-09D2-4A53-B1BF-8766D66A3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66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FF4FC-09D2-4A53-B1BF-8766D66A3B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75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15803"/>
            <a:ext cx="9134676" cy="849587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4998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      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708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7943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    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9677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05176"/>
            <a:ext cx="9143999" cy="1021556"/>
          </a:xfrm>
        </p:spPr>
        <p:txBody>
          <a:bodyPr anchor="t">
            <a:normAutofit/>
          </a:bodyPr>
          <a:lstStyle>
            <a:lvl1pPr algn="ctr">
              <a:defRPr sz="2400" b="0" i="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2180035"/>
            <a:ext cx="9143999" cy="11251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7037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   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8193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431" y="16093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3545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       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1032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14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58777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59309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5296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051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6093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      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3888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Rockwel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alibri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libri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libri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seattleu.campuslabs.com/engage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37" y="3536066"/>
            <a:ext cx="8084980" cy="109600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CC00"/>
                </a:solidFill>
              </a:rPr>
              <a:t>ConnectSU</a:t>
            </a:r>
            <a:r>
              <a:rPr lang="en-US" sz="6000" dirty="0"/>
              <a:t> </a:t>
            </a:r>
            <a:r>
              <a:rPr lang="en-US" sz="6000" dirty="0">
                <a:solidFill>
                  <a:srgbClr val="FFCC00"/>
                </a:solidFill>
              </a:rPr>
              <a:t>Guide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F383F6-0B51-4F2E-AD3F-F02B2EC88C5B}"/>
              </a:ext>
            </a:extLst>
          </p:cNvPr>
          <p:cNvSpPr txBox="1"/>
          <p:nvPr/>
        </p:nvSpPr>
        <p:spPr>
          <a:xfrm>
            <a:off x="664365" y="268110"/>
            <a:ext cx="7950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CC00"/>
                </a:solidFill>
                <a:latin typeface="Rockwell" panose="02060603020205020403" pitchFamily="18" charset="0"/>
              </a:rPr>
              <a:t>School of Law Student Organizations </a:t>
            </a:r>
          </a:p>
        </p:txBody>
      </p:sp>
    </p:spTree>
    <p:extLst>
      <p:ext uri="{BB962C8B-B14F-4D97-AF65-F5344CB8AC3E}">
        <p14:creationId xmlns:p14="http://schemas.microsoft.com/office/powerpoint/2010/main" val="1775190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3E9DB-93B7-4C4B-8508-75D46C857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95" y="826483"/>
            <a:ext cx="2876309" cy="857250"/>
          </a:xfrm>
        </p:spPr>
        <p:txBody>
          <a:bodyPr/>
          <a:lstStyle/>
          <a:p>
            <a:r>
              <a:rPr lang="en-US" dirty="0"/>
              <a:t>News Feed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CCEEC2-F736-4BAF-B4C5-FB0DF5DA4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54" t="7089" r="25105" b="4248"/>
          <a:stretch/>
        </p:blipFill>
        <p:spPr>
          <a:xfrm>
            <a:off x="4334719" y="78226"/>
            <a:ext cx="4809281" cy="505292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AF68B08-5871-4449-BC4D-1E6E449F5E6A}"/>
              </a:ext>
            </a:extLst>
          </p:cNvPr>
          <p:cNvSpPr/>
          <p:nvPr/>
        </p:nvSpPr>
        <p:spPr>
          <a:xfrm>
            <a:off x="8918294" y="104172"/>
            <a:ext cx="150471" cy="127321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B8275F-5863-4753-9FBA-EC6BA3808F59}"/>
              </a:ext>
            </a:extLst>
          </p:cNvPr>
          <p:cNvSpPr/>
          <p:nvPr/>
        </p:nvSpPr>
        <p:spPr>
          <a:xfrm>
            <a:off x="520861" y="2259439"/>
            <a:ext cx="25406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en-US" dirty="0"/>
              <a:t>Keep up to date with Student Life, School of Law, and other campus news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AAE104-0A71-4128-B649-D1A09E635BD6}"/>
              </a:ext>
            </a:extLst>
          </p:cNvPr>
          <p:cNvSpPr/>
          <p:nvPr/>
        </p:nvSpPr>
        <p:spPr>
          <a:xfrm>
            <a:off x="5578998" y="214130"/>
            <a:ext cx="491924" cy="358816"/>
          </a:xfrm>
          <a:prstGeom prst="ellipse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915660E-7473-4005-8DEB-B73244391901}"/>
              </a:ext>
            </a:extLst>
          </p:cNvPr>
          <p:cNvCxnSpPr>
            <a:endCxn id="8" idx="3"/>
          </p:cNvCxnSpPr>
          <p:nvPr/>
        </p:nvCxnSpPr>
        <p:spPr>
          <a:xfrm flipV="1">
            <a:off x="3235124" y="520399"/>
            <a:ext cx="2415915" cy="8454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529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CF1B6-60A5-41F1-A77F-E7AA904E7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1493" y="818430"/>
            <a:ext cx="2830010" cy="857250"/>
          </a:xfrm>
        </p:spPr>
        <p:txBody>
          <a:bodyPr>
            <a:noAutofit/>
          </a:bodyPr>
          <a:lstStyle/>
          <a:p>
            <a:r>
              <a:rPr lang="en-US" dirty="0"/>
              <a:t>Forms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F88A39-9FD3-4628-895A-18378515BDEA}"/>
              </a:ext>
            </a:extLst>
          </p:cNvPr>
          <p:cNvSpPr/>
          <p:nvPr/>
        </p:nvSpPr>
        <p:spPr>
          <a:xfrm>
            <a:off x="57874" y="2151402"/>
            <a:ext cx="3651812" cy="2087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1400" dirty="0"/>
              <a:t>Here you can find helpful forms for your Organization</a:t>
            </a:r>
          </a:p>
          <a:p>
            <a:pPr lvl="0">
              <a:spcBef>
                <a:spcPts val="600"/>
              </a:spcBef>
            </a:pPr>
            <a:endParaRPr lang="en-US" sz="1400" dirty="0"/>
          </a:p>
          <a:p>
            <a:pPr lvl="0">
              <a:spcBef>
                <a:spcPts val="600"/>
              </a:spcBef>
            </a:pPr>
            <a:r>
              <a:rPr lang="en-US" sz="1400" dirty="0"/>
              <a:t>These documents are useful for:</a:t>
            </a:r>
          </a:p>
          <a:p>
            <a:pPr marL="457200" lvl="0" indent="-304800">
              <a:spcBef>
                <a:spcPts val="600"/>
              </a:spcBef>
              <a:buSzPts val="1200"/>
              <a:buChar char="▪"/>
            </a:pPr>
            <a:r>
              <a:rPr lang="en-US" sz="1400" dirty="0"/>
              <a:t>Finding information about Fundraising</a:t>
            </a:r>
          </a:p>
          <a:p>
            <a:pPr marL="457200" lvl="0" indent="-304800">
              <a:spcBef>
                <a:spcPts val="1000"/>
              </a:spcBef>
              <a:buSzPts val="1200"/>
              <a:buChar char="▪"/>
            </a:pPr>
            <a:r>
              <a:rPr lang="en-US" sz="1400" dirty="0"/>
              <a:t>Referencing the Student Handbook</a:t>
            </a:r>
          </a:p>
          <a:p>
            <a:pPr marL="457200" lvl="0" indent="-304800">
              <a:spcBef>
                <a:spcPts val="1000"/>
              </a:spcBef>
              <a:spcAft>
                <a:spcPts val="1000"/>
              </a:spcAft>
              <a:buSzPts val="1200"/>
              <a:buChar char="▪"/>
            </a:pPr>
            <a:r>
              <a:rPr lang="en-US" sz="1400" dirty="0"/>
              <a:t>Requesting Funds from the Dean’s Office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C5655-FA38-449F-8B26-FB18CEA4EC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99" t="6751" r="20534" b="4360"/>
          <a:stretch/>
        </p:blipFill>
        <p:spPr>
          <a:xfrm>
            <a:off x="3669175" y="0"/>
            <a:ext cx="5474825" cy="51435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E6B60FC-2546-45A7-9A56-3FF2BC99BAD2}"/>
              </a:ext>
            </a:extLst>
          </p:cNvPr>
          <p:cNvCxnSpPr>
            <a:cxnSpLocks/>
          </p:cNvCxnSpPr>
          <p:nvPr/>
        </p:nvCxnSpPr>
        <p:spPr>
          <a:xfrm flipV="1">
            <a:off x="2037144" y="590309"/>
            <a:ext cx="3530279" cy="7697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DCA37935-3CEC-47FB-830E-8D278ED58431}"/>
              </a:ext>
            </a:extLst>
          </p:cNvPr>
          <p:cNvSpPr/>
          <p:nvPr/>
        </p:nvSpPr>
        <p:spPr>
          <a:xfrm>
            <a:off x="5492187" y="208344"/>
            <a:ext cx="653970" cy="381965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012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0A176-EA82-47C2-82AC-AB4B06F6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929" y="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2. Your Organization’s Homepage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29F4D1-88AA-4BC0-AA9E-5DCAAE7E7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31" t="6188" r="19691" b="22951"/>
          <a:stretch/>
        </p:blipFill>
        <p:spPr>
          <a:xfrm>
            <a:off x="3078865" y="702037"/>
            <a:ext cx="6065136" cy="4441464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D581CFF2-2756-451D-8946-5411FDB67E94}"/>
              </a:ext>
            </a:extLst>
          </p:cNvPr>
          <p:cNvSpPr/>
          <p:nvPr/>
        </p:nvSpPr>
        <p:spPr>
          <a:xfrm>
            <a:off x="8825698" y="810228"/>
            <a:ext cx="219919" cy="179408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3F17ED-CE93-466B-9658-CC58DC78DAFC}"/>
              </a:ext>
            </a:extLst>
          </p:cNvPr>
          <p:cNvSpPr txBox="1"/>
          <p:nvPr/>
        </p:nvSpPr>
        <p:spPr>
          <a:xfrm>
            <a:off x="397653" y="1362084"/>
            <a:ext cx="24654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Back on your Home Page</a:t>
            </a:r>
          </a:p>
          <a:p>
            <a:pPr algn="ctr"/>
            <a:endParaRPr lang="en-US" sz="2000" dirty="0"/>
          </a:p>
          <a:p>
            <a:r>
              <a:rPr lang="en-US" sz="2000" dirty="0"/>
              <a:t>Click on the Switch Applications icon, located at the top of the page. Then click “Manage.”</a:t>
            </a:r>
          </a:p>
          <a:p>
            <a:endParaRPr lang="en-US" sz="20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43DDD32-C85A-4CCB-A2B1-278370CF0198}"/>
              </a:ext>
            </a:extLst>
          </p:cNvPr>
          <p:cNvCxnSpPr>
            <a:cxnSpLocks/>
            <a:endCxn id="22" idx="3"/>
          </p:cNvCxnSpPr>
          <p:nvPr/>
        </p:nvCxnSpPr>
        <p:spPr>
          <a:xfrm flipV="1">
            <a:off x="2615877" y="1007820"/>
            <a:ext cx="5994016" cy="14847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9C455172-50A1-4E79-B3E3-4F3ECC6D04AA}"/>
              </a:ext>
            </a:extLst>
          </p:cNvPr>
          <p:cNvSpPr/>
          <p:nvPr/>
        </p:nvSpPr>
        <p:spPr>
          <a:xfrm>
            <a:off x="8576839" y="810228"/>
            <a:ext cx="225708" cy="231494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09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240FC9-C4B1-4AD8-8DAF-BECCE8E95A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12" t="7089" r="20604" b="22026"/>
          <a:stretch/>
        </p:blipFill>
        <p:spPr>
          <a:xfrm>
            <a:off x="3043488" y="549797"/>
            <a:ext cx="6146811" cy="459370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6803371-508B-496D-A0D9-6D9276E56AB2}"/>
              </a:ext>
            </a:extLst>
          </p:cNvPr>
          <p:cNvSpPr/>
          <p:nvPr/>
        </p:nvSpPr>
        <p:spPr>
          <a:xfrm>
            <a:off x="8924081" y="601884"/>
            <a:ext cx="266218" cy="196769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BAAF76-4E1D-49DB-BD3F-5C645642714B}"/>
              </a:ext>
            </a:extLst>
          </p:cNvPr>
          <p:cNvSpPr txBox="1"/>
          <p:nvPr/>
        </p:nvSpPr>
        <p:spPr>
          <a:xfrm>
            <a:off x="40511" y="798653"/>
            <a:ext cx="25117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This will bring you to your Action Center, where you can manage your org’s page. 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64A66E1B-E83F-4518-A713-3B5F67346410}"/>
              </a:ext>
            </a:extLst>
          </p:cNvPr>
          <p:cNvSpPr/>
          <p:nvPr/>
        </p:nvSpPr>
        <p:spPr>
          <a:xfrm>
            <a:off x="2488557" y="2291787"/>
            <a:ext cx="554931" cy="1238491"/>
          </a:xfrm>
          <a:prstGeom prst="leftBrace">
            <a:avLst>
              <a:gd name="adj1" fmla="val 8333"/>
              <a:gd name="adj2" fmla="val 6028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4F787F-3FDA-4EA2-9039-EEB18ADAF69A}"/>
              </a:ext>
            </a:extLst>
          </p:cNvPr>
          <p:cNvSpPr txBox="1"/>
          <p:nvPr/>
        </p:nvSpPr>
        <p:spPr>
          <a:xfrm>
            <a:off x="971620" y="2745878"/>
            <a:ext cx="1695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Select your organization’s page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529A7C-5E10-40EC-8F01-4B8E9EC10E28}"/>
              </a:ext>
            </a:extLst>
          </p:cNvPr>
          <p:cNvSpPr/>
          <p:nvPr/>
        </p:nvSpPr>
        <p:spPr>
          <a:xfrm>
            <a:off x="2997189" y="1834553"/>
            <a:ext cx="1528512" cy="31830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199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6FBA8D-1A6D-4C6E-8C0E-6D314D3F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054" t="6757" r="19521" b="30836"/>
          <a:stretch/>
        </p:blipFill>
        <p:spPr>
          <a:xfrm>
            <a:off x="2850124" y="960699"/>
            <a:ext cx="6293876" cy="41828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E02B29-300B-49F5-A3D1-5289731565CC}"/>
              </a:ext>
            </a:extLst>
          </p:cNvPr>
          <p:cNvSpPr txBox="1"/>
          <p:nvPr/>
        </p:nvSpPr>
        <p:spPr>
          <a:xfrm>
            <a:off x="376178" y="1910437"/>
            <a:ext cx="18345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Once on your Org’s home page, click on the drop down menu to select your choice of action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A269269-E9A5-4916-8265-5276A55A2C89}"/>
              </a:ext>
            </a:extLst>
          </p:cNvPr>
          <p:cNvSpPr/>
          <p:nvPr/>
        </p:nvSpPr>
        <p:spPr>
          <a:xfrm>
            <a:off x="2798038" y="1325301"/>
            <a:ext cx="246104" cy="329879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A8C6DEA-53F5-4B41-AAD4-53B75A93DFBE}"/>
              </a:ext>
            </a:extLst>
          </p:cNvPr>
          <p:cNvCxnSpPr>
            <a:cxnSpLocks/>
          </p:cNvCxnSpPr>
          <p:nvPr/>
        </p:nvCxnSpPr>
        <p:spPr>
          <a:xfrm flipV="1">
            <a:off x="2083443" y="1490240"/>
            <a:ext cx="837647" cy="13629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09E871D-2B66-4EC1-AAB3-EAD1A10EAA88}"/>
              </a:ext>
            </a:extLst>
          </p:cNvPr>
          <p:cNvSpPr txBox="1"/>
          <p:nvPr/>
        </p:nvSpPr>
        <p:spPr>
          <a:xfrm>
            <a:off x="1564716" y="195347"/>
            <a:ext cx="3799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Rockwell" panose="02060603020205020403" pitchFamily="18" charset="0"/>
              </a:rPr>
              <a:t>3. Common Tools</a:t>
            </a:r>
            <a:endParaRPr lang="en-US" sz="3600" dirty="0">
              <a:latin typeface="Rockwell" panose="02060603020205020403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52A2B29-EF7D-489F-A5ED-9B219354D619}"/>
              </a:ext>
            </a:extLst>
          </p:cNvPr>
          <p:cNvSpPr/>
          <p:nvPr/>
        </p:nvSpPr>
        <p:spPr>
          <a:xfrm>
            <a:off x="8871995" y="1047509"/>
            <a:ext cx="219919" cy="23149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319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6129F-35B7-4A33-B11C-E7BB23A29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6" y="419127"/>
            <a:ext cx="3067292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Action Center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DDCB1A-F709-41F3-8648-105300A68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927" r="37195" b="31006"/>
          <a:stretch/>
        </p:blipFill>
        <p:spPr>
          <a:xfrm>
            <a:off x="3367628" y="671332"/>
            <a:ext cx="5666413" cy="34998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0C4DA9-0BAB-4728-BFB0-CFF1B4347072}"/>
              </a:ext>
            </a:extLst>
          </p:cNvPr>
          <p:cNvSpPr txBox="1"/>
          <p:nvPr/>
        </p:nvSpPr>
        <p:spPr>
          <a:xfrm>
            <a:off x="202557" y="1638556"/>
            <a:ext cx="27026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 you can utilize various tools to: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members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Post News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Fill out/design 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And more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AD76DEF-9D15-4532-BB17-CF025C81D0B7}"/>
              </a:ext>
            </a:extLst>
          </p:cNvPr>
          <p:cNvSpPr/>
          <p:nvPr/>
        </p:nvSpPr>
        <p:spPr>
          <a:xfrm>
            <a:off x="3373415" y="1337614"/>
            <a:ext cx="787078" cy="219919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8B53FA7D-03D6-4867-94A3-B11243B9B311}"/>
              </a:ext>
            </a:extLst>
          </p:cNvPr>
          <p:cNvSpPr/>
          <p:nvPr/>
        </p:nvSpPr>
        <p:spPr>
          <a:xfrm>
            <a:off x="2471195" y="1690843"/>
            <a:ext cx="942732" cy="1678329"/>
          </a:xfrm>
          <a:prstGeom prst="leftBrace">
            <a:avLst>
              <a:gd name="adj1" fmla="val 8333"/>
              <a:gd name="adj2" fmla="val 78965"/>
            </a:avLst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300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AD567-FE85-4CD0-8B7B-162BD840A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939"/>
            <a:ext cx="3107803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Creating an Event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F1716A-2EB9-456E-A9FC-8B9C55B30961}"/>
              </a:ext>
            </a:extLst>
          </p:cNvPr>
          <p:cNvSpPr txBox="1"/>
          <p:nvPr/>
        </p:nvSpPr>
        <p:spPr>
          <a:xfrm>
            <a:off x="107567" y="1555677"/>
            <a:ext cx="2685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on “Events” under Organization Tools, then you’ll arrive to this page.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B0C882-2D9C-4824-8CE7-428D8EDEB1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76" t="6526" r="19690" b="63769"/>
          <a:stretch/>
        </p:blipFill>
        <p:spPr>
          <a:xfrm>
            <a:off x="3159364" y="700269"/>
            <a:ext cx="5984636" cy="198505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E1FCC58-051C-4FEC-9748-90EAC13B2AE2}"/>
              </a:ext>
            </a:extLst>
          </p:cNvPr>
          <p:cNvSpPr/>
          <p:nvPr/>
        </p:nvSpPr>
        <p:spPr>
          <a:xfrm>
            <a:off x="8819909" y="792866"/>
            <a:ext cx="225706" cy="225323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0660DC-267C-48EF-9EED-F163527B3D2E}"/>
              </a:ext>
            </a:extLst>
          </p:cNvPr>
          <p:cNvSpPr/>
          <p:nvPr/>
        </p:nvSpPr>
        <p:spPr>
          <a:xfrm>
            <a:off x="8131215" y="1323420"/>
            <a:ext cx="1064871" cy="354909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35179A-0BAF-4861-AD52-1875E944C079}"/>
              </a:ext>
            </a:extLst>
          </p:cNvPr>
          <p:cNvSpPr txBox="1"/>
          <p:nvPr/>
        </p:nvSpPr>
        <p:spPr>
          <a:xfrm>
            <a:off x="7478479" y="3202354"/>
            <a:ext cx="166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Create an event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274CAE-43DD-4BAB-89FD-71E40D5A73B6}"/>
              </a:ext>
            </a:extLst>
          </p:cNvPr>
          <p:cNvCxnSpPr>
            <a:cxnSpLocks/>
          </p:cNvCxnSpPr>
          <p:nvPr/>
        </p:nvCxnSpPr>
        <p:spPr>
          <a:xfrm flipV="1">
            <a:off x="8426370" y="1678330"/>
            <a:ext cx="167833" cy="14005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FE13C69C-1613-4513-970D-4376139C0A6C}"/>
              </a:ext>
            </a:extLst>
          </p:cNvPr>
          <p:cNvSpPr/>
          <p:nvPr/>
        </p:nvSpPr>
        <p:spPr>
          <a:xfrm>
            <a:off x="2923132" y="1323420"/>
            <a:ext cx="2152891" cy="1186405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9B5528-93DC-4F69-BE8C-9FD10C224C39}"/>
              </a:ext>
            </a:extLst>
          </p:cNvPr>
          <p:cNvSpPr txBox="1"/>
          <p:nvPr/>
        </p:nvSpPr>
        <p:spPr>
          <a:xfrm>
            <a:off x="3742748" y="3078866"/>
            <a:ext cx="31078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Manage Events:</a:t>
            </a:r>
          </a:p>
          <a:p>
            <a:r>
              <a:rPr lang="en-US" sz="1600" dirty="0"/>
              <a:t>This overview section helps you keep track of events you’ve created and check on the status of your events.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581B089-4D27-4B2E-9BE5-22595625FE23}"/>
              </a:ext>
            </a:extLst>
          </p:cNvPr>
          <p:cNvCxnSpPr>
            <a:cxnSpLocks/>
          </p:cNvCxnSpPr>
          <p:nvPr/>
        </p:nvCxnSpPr>
        <p:spPr>
          <a:xfrm flipH="1" flipV="1">
            <a:off x="4302887" y="2078462"/>
            <a:ext cx="497190" cy="10756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5FE81529-2F94-48E3-82B8-C1BAB4630AF8}"/>
              </a:ext>
            </a:extLst>
          </p:cNvPr>
          <p:cNvSpPr/>
          <p:nvPr/>
        </p:nvSpPr>
        <p:spPr>
          <a:xfrm>
            <a:off x="92598" y="2803638"/>
            <a:ext cx="3593939" cy="1682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dirty="0"/>
              <a:t>An ”Event” includes</a:t>
            </a:r>
          </a:p>
          <a:p>
            <a:pPr marL="457200" lvl="0" indent="-304800">
              <a:spcBef>
                <a:spcPts val="600"/>
              </a:spcBef>
              <a:buSzPts val="1200"/>
              <a:buChar char="▪"/>
            </a:pPr>
            <a:r>
              <a:rPr lang="en-US" dirty="0"/>
              <a:t>Regular organization meetings</a:t>
            </a:r>
          </a:p>
          <a:p>
            <a:pPr marL="457200" lvl="0" indent="-304800">
              <a:spcBef>
                <a:spcPts val="1000"/>
              </a:spcBef>
              <a:buSzPts val="1200"/>
              <a:buChar char="▪"/>
            </a:pPr>
            <a:r>
              <a:rPr lang="en-US" dirty="0"/>
              <a:t>One-time events or socials</a:t>
            </a:r>
          </a:p>
          <a:p>
            <a:pPr marL="457200" lvl="0" indent="-304800">
              <a:buSzPts val="1200"/>
              <a:buChar char="▪"/>
            </a:pPr>
            <a:r>
              <a:rPr lang="en-US" dirty="0"/>
              <a:t>Announcements of Tabling</a:t>
            </a:r>
          </a:p>
          <a:p>
            <a:pPr marL="457200" lvl="0" indent="-304800">
              <a:buSzPts val="1200"/>
              <a:buChar char="▪"/>
            </a:pPr>
            <a:r>
              <a:rPr lang="en-US" dirty="0"/>
              <a:t>And more</a:t>
            </a:r>
          </a:p>
        </p:txBody>
      </p:sp>
    </p:spTree>
    <p:extLst>
      <p:ext uri="{BB962C8B-B14F-4D97-AF65-F5344CB8AC3E}">
        <p14:creationId xmlns:p14="http://schemas.microsoft.com/office/powerpoint/2010/main" val="400481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126BFC-74AA-403C-82F1-ABD1BB031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776" t="7223" r="19690" b="63769"/>
          <a:stretch/>
        </p:blipFill>
        <p:spPr>
          <a:xfrm>
            <a:off x="0" y="45575"/>
            <a:ext cx="5694744" cy="167786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ADD2D30-3271-4E5F-B70D-0E93C0D582CD}"/>
              </a:ext>
            </a:extLst>
          </p:cNvPr>
          <p:cNvSpPr/>
          <p:nvPr/>
        </p:nvSpPr>
        <p:spPr>
          <a:xfrm>
            <a:off x="4769310" y="525314"/>
            <a:ext cx="954912" cy="364602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32E0-8596-4768-BF6C-AC32ACBCC76E}"/>
              </a:ext>
            </a:extLst>
          </p:cNvPr>
          <p:cNvSpPr txBox="1"/>
          <p:nvPr/>
        </p:nvSpPr>
        <p:spPr>
          <a:xfrm>
            <a:off x="513259" y="1883729"/>
            <a:ext cx="2763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: Click on create an event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627BADE-88AB-46A5-884D-8A56A143518D}"/>
              </a:ext>
            </a:extLst>
          </p:cNvPr>
          <p:cNvSpPr/>
          <p:nvPr/>
        </p:nvSpPr>
        <p:spPr>
          <a:xfrm>
            <a:off x="5370924" y="76905"/>
            <a:ext cx="225706" cy="16204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9D1661E-61EF-4A14-8EB8-A72877AE49C9}"/>
              </a:ext>
            </a:extLst>
          </p:cNvPr>
          <p:cNvCxnSpPr>
            <a:cxnSpLocks/>
          </p:cNvCxnSpPr>
          <p:nvPr/>
        </p:nvCxnSpPr>
        <p:spPr>
          <a:xfrm flipV="1">
            <a:off x="3194613" y="770784"/>
            <a:ext cx="1768266" cy="12390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BAAF129A-CAD3-46D1-8EC6-68AE125AB7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1" t="7796" r="28098" b="4134"/>
          <a:stretch/>
        </p:blipFill>
        <p:spPr>
          <a:xfrm>
            <a:off x="5547708" y="986825"/>
            <a:ext cx="3642591" cy="419003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7ED290E-BC9D-46BA-8C67-210767C3A8DB}"/>
              </a:ext>
            </a:extLst>
          </p:cNvPr>
          <p:cNvSpPr txBox="1"/>
          <p:nvPr/>
        </p:nvSpPr>
        <p:spPr>
          <a:xfrm>
            <a:off x="2455397" y="2571750"/>
            <a:ext cx="2818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: This will bring you to a form to fill out for your event.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1867359D-B886-4D5F-B817-E1D2838B122F}"/>
              </a:ext>
            </a:extLst>
          </p:cNvPr>
          <p:cNvSpPr/>
          <p:nvPr/>
        </p:nvSpPr>
        <p:spPr>
          <a:xfrm>
            <a:off x="5199020" y="2732868"/>
            <a:ext cx="795219" cy="420075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8FECDC-7D42-48EC-972D-EBA04AF51D36}"/>
              </a:ext>
            </a:extLst>
          </p:cNvPr>
          <p:cNvSpPr/>
          <p:nvPr/>
        </p:nvSpPr>
        <p:spPr>
          <a:xfrm>
            <a:off x="115831" y="2439981"/>
            <a:ext cx="218761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Details to Include:</a:t>
            </a:r>
          </a:p>
          <a:p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Event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Category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Description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Time/Desired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Event 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RSVP Information</a:t>
            </a:r>
          </a:p>
        </p:txBody>
      </p:sp>
    </p:spTree>
    <p:extLst>
      <p:ext uri="{BB962C8B-B14F-4D97-AF65-F5344CB8AC3E}">
        <p14:creationId xmlns:p14="http://schemas.microsoft.com/office/powerpoint/2010/main" val="2170550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65577-45C0-43BD-A63E-F0102E08C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069" y="120252"/>
            <a:ext cx="2552218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Managing Members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7EDDBA-CBD5-4AFB-B1DF-58A215E91389}"/>
              </a:ext>
            </a:extLst>
          </p:cNvPr>
          <p:cNvSpPr txBox="1"/>
          <p:nvPr/>
        </p:nvSpPr>
        <p:spPr>
          <a:xfrm>
            <a:off x="1061978" y="1275511"/>
            <a:ext cx="2280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your Action Center, click on “Roster”</a:t>
            </a:r>
          </a:p>
          <a:p>
            <a:r>
              <a:rPr lang="en-US" dirty="0"/>
              <a:t>(see slide 15)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D1C239-E73E-406B-B844-B997853F27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62" t="7314" r="25914" b="6835"/>
          <a:stretch/>
        </p:blipFill>
        <p:spPr>
          <a:xfrm>
            <a:off x="4366549" y="39067"/>
            <a:ext cx="4739833" cy="510443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B6D0282-39A3-4B1E-BA4E-F2E0ABC98577}"/>
              </a:ext>
            </a:extLst>
          </p:cNvPr>
          <p:cNvSpPr/>
          <p:nvPr/>
        </p:nvSpPr>
        <p:spPr>
          <a:xfrm>
            <a:off x="8900931" y="39067"/>
            <a:ext cx="205451" cy="238725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8D1D1C-5763-4BE0-B45F-F44FA3C0CC99}"/>
              </a:ext>
            </a:extLst>
          </p:cNvPr>
          <p:cNvSpPr/>
          <p:nvPr/>
        </p:nvSpPr>
        <p:spPr>
          <a:xfrm>
            <a:off x="144684" y="2410351"/>
            <a:ext cx="4114800" cy="1651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1400" dirty="0"/>
              <a:t>Reasons to utilize Roster include</a:t>
            </a:r>
          </a:p>
          <a:p>
            <a:pPr marL="457200" lvl="0" indent="-304800">
              <a:spcBef>
                <a:spcPts val="600"/>
              </a:spcBef>
              <a:buSzPts val="1200"/>
              <a:buChar char="▪"/>
            </a:pPr>
            <a:r>
              <a:rPr lang="en-US" sz="1400" dirty="0"/>
              <a:t>Invites specific people/groups to events</a:t>
            </a:r>
          </a:p>
          <a:p>
            <a:pPr marL="457200" lvl="0" indent="-304800">
              <a:spcBef>
                <a:spcPts val="1000"/>
              </a:spcBef>
              <a:buSzPts val="1200"/>
              <a:buChar char="▪"/>
            </a:pPr>
            <a:r>
              <a:rPr lang="en-US" sz="1400" dirty="0"/>
              <a:t>Identify committees or task forces</a:t>
            </a:r>
          </a:p>
          <a:p>
            <a:pPr marL="457200" lvl="0" indent="-304800">
              <a:buSzPts val="1200"/>
              <a:buChar char="▪"/>
            </a:pPr>
            <a:r>
              <a:rPr lang="en-US" sz="1400" dirty="0"/>
              <a:t>Easily message members of a certain group</a:t>
            </a:r>
          </a:p>
          <a:p>
            <a:pPr marL="457200" lvl="0" indent="-304800">
              <a:buSzPts val="1200"/>
              <a:buChar char="▪"/>
            </a:pPr>
            <a:endParaRPr lang="en-US" sz="400" dirty="0"/>
          </a:p>
          <a:p>
            <a:pPr marL="457200" lvl="0" indent="-304800">
              <a:buSzPts val="1200"/>
              <a:buChar char="▪"/>
            </a:pPr>
            <a:r>
              <a:rPr lang="en-US" sz="1400" dirty="0"/>
              <a:t>Grant group specific permissions to access files or forms</a:t>
            </a:r>
          </a:p>
        </p:txBody>
      </p:sp>
    </p:spTree>
    <p:extLst>
      <p:ext uri="{BB962C8B-B14F-4D97-AF65-F5344CB8AC3E}">
        <p14:creationId xmlns:p14="http://schemas.microsoft.com/office/powerpoint/2010/main" val="3938886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B1B629-4E12-403B-AB71-41491B916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262" t="11715" r="25914" b="15207"/>
          <a:stretch/>
        </p:blipFill>
        <p:spPr>
          <a:xfrm>
            <a:off x="4143737" y="559802"/>
            <a:ext cx="5000263" cy="4583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67372-20E7-4CED-9F9C-F44C87C9094A}"/>
              </a:ext>
            </a:extLst>
          </p:cNvPr>
          <p:cNvSpPr txBox="1"/>
          <p:nvPr/>
        </p:nvSpPr>
        <p:spPr>
          <a:xfrm>
            <a:off x="237281" y="9874"/>
            <a:ext cx="3859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Rockwell" panose="02060603020205020403" pitchFamily="18" charset="0"/>
              </a:rPr>
              <a:t>Roster Main Page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93E0B0C-3D72-4C23-9AC9-E237EA838CB2}"/>
              </a:ext>
            </a:extLst>
          </p:cNvPr>
          <p:cNvSpPr/>
          <p:nvPr/>
        </p:nvSpPr>
        <p:spPr>
          <a:xfrm>
            <a:off x="7833168" y="798654"/>
            <a:ext cx="665544" cy="225706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9855CFE-07B6-4974-8B5D-572346F6448A}"/>
              </a:ext>
            </a:extLst>
          </p:cNvPr>
          <p:cNvSpPr/>
          <p:nvPr/>
        </p:nvSpPr>
        <p:spPr>
          <a:xfrm>
            <a:off x="8498712" y="713848"/>
            <a:ext cx="619246" cy="395317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3725457-BA5C-4177-9036-7F38BC6B60AC}"/>
              </a:ext>
            </a:extLst>
          </p:cNvPr>
          <p:cNvSpPr/>
          <p:nvPr/>
        </p:nvSpPr>
        <p:spPr>
          <a:xfrm>
            <a:off x="4268164" y="1501714"/>
            <a:ext cx="711843" cy="358816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C883EC-CDAF-4D0B-97E5-0261F202A1A5}"/>
              </a:ext>
            </a:extLst>
          </p:cNvPr>
          <p:cNvSpPr/>
          <p:nvPr/>
        </p:nvSpPr>
        <p:spPr>
          <a:xfrm>
            <a:off x="4190035" y="2262850"/>
            <a:ext cx="1493134" cy="22570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B43B8-D00C-471C-97B2-205614B30930}"/>
              </a:ext>
            </a:extLst>
          </p:cNvPr>
          <p:cNvSpPr txBox="1"/>
          <p:nvPr/>
        </p:nvSpPr>
        <p:spPr>
          <a:xfrm>
            <a:off x="124206" y="892139"/>
            <a:ext cx="184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Manage Positions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BF2249-F4FF-4F5A-A960-4CF3F70220EA}"/>
              </a:ext>
            </a:extLst>
          </p:cNvPr>
          <p:cNvSpPr txBox="1"/>
          <p:nvPr/>
        </p:nvSpPr>
        <p:spPr>
          <a:xfrm>
            <a:off x="731365" y="1339094"/>
            <a:ext cx="1401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Invite People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2F5F0C-426B-47E7-A4C0-069B8FB6DF5E}"/>
              </a:ext>
            </a:extLst>
          </p:cNvPr>
          <p:cNvSpPr txBox="1"/>
          <p:nvPr/>
        </p:nvSpPr>
        <p:spPr>
          <a:xfrm>
            <a:off x="682906" y="2107649"/>
            <a:ext cx="238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Primary Contact Person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291511-1BEC-406F-B595-56B35F306467}"/>
              </a:ext>
            </a:extLst>
          </p:cNvPr>
          <p:cNvSpPr txBox="1"/>
          <p:nvPr/>
        </p:nvSpPr>
        <p:spPr>
          <a:xfrm>
            <a:off x="1276311" y="2968227"/>
            <a:ext cx="2433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Member Position Status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C31C6A-FCE5-4F21-9703-E15054B4DA9F}"/>
              </a:ext>
            </a:extLst>
          </p:cNvPr>
          <p:cNvCxnSpPr>
            <a:stCxn id="11" idx="3"/>
          </p:cNvCxnSpPr>
          <p:nvPr/>
        </p:nvCxnSpPr>
        <p:spPr>
          <a:xfrm flipV="1">
            <a:off x="1966249" y="911506"/>
            <a:ext cx="5866919" cy="1652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25271F8-8A8C-41F2-A621-187E2BC2C09C}"/>
              </a:ext>
            </a:extLst>
          </p:cNvPr>
          <p:cNvCxnSpPr>
            <a:stCxn id="12" idx="3"/>
          </p:cNvCxnSpPr>
          <p:nvPr/>
        </p:nvCxnSpPr>
        <p:spPr>
          <a:xfrm flipV="1">
            <a:off x="2132967" y="1109165"/>
            <a:ext cx="6484385" cy="4145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8A87606-EBA5-4462-8CB7-040F0A9D06D4}"/>
              </a:ext>
            </a:extLst>
          </p:cNvPr>
          <p:cNvCxnSpPr>
            <a:stCxn id="13" idx="3"/>
          </p:cNvCxnSpPr>
          <p:nvPr/>
        </p:nvCxnSpPr>
        <p:spPr>
          <a:xfrm flipV="1">
            <a:off x="3068944" y="1828801"/>
            <a:ext cx="1207902" cy="4635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9320465-2E32-4CC7-9D70-66C3AAECB896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3710054" y="2488556"/>
            <a:ext cx="613090" cy="6643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5671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81" y="1087685"/>
            <a:ext cx="8229600" cy="3394472"/>
          </a:xfrm>
        </p:spPr>
        <p:txBody>
          <a:bodyPr>
            <a:normAutofit fontScale="85000" lnSpcReduction="20000"/>
          </a:bodyPr>
          <a:lstStyle/>
          <a:p>
            <a:pPr marL="628650" lvl="0" indent="-514350">
              <a:spcBef>
                <a:spcPts val="0"/>
              </a:spcBef>
              <a:buSzPts val="1800"/>
              <a:buAutoNum type="arabicPeriod"/>
            </a:pPr>
            <a:r>
              <a:rPr lang="en-US" dirty="0"/>
              <a:t>Navigating ConnectSU </a:t>
            </a:r>
            <a:r>
              <a:rPr lang="en-US" sz="1100" dirty="0"/>
              <a:t>(Slide #3)</a:t>
            </a:r>
          </a:p>
          <a:p>
            <a:pPr marL="628650" lvl="0" indent="-514350">
              <a:spcBef>
                <a:spcPts val="0"/>
              </a:spcBef>
              <a:buSzPts val="1800"/>
              <a:buAutoNum type="arabicPeriod"/>
            </a:pPr>
            <a:r>
              <a:rPr lang="en-US" dirty="0"/>
              <a:t>Your Organization’s Homepage </a:t>
            </a:r>
            <a:r>
              <a:rPr lang="en-US" sz="1100" dirty="0"/>
              <a:t>(Slide #12)</a:t>
            </a:r>
          </a:p>
          <a:p>
            <a:pPr marL="628650" lvl="0" indent="-514350">
              <a:spcBef>
                <a:spcPts val="0"/>
              </a:spcBef>
              <a:buSzPts val="1800"/>
              <a:buAutoNum type="arabicPeriod"/>
            </a:pPr>
            <a:r>
              <a:rPr lang="en-US" dirty="0"/>
              <a:t>Common Tools </a:t>
            </a:r>
            <a:r>
              <a:rPr lang="en-US" sz="1100" dirty="0"/>
              <a:t>(Slide #14)</a:t>
            </a:r>
            <a:endParaRPr lang="en-US" dirty="0"/>
          </a:p>
          <a:p>
            <a:pPr marL="1111250" lvl="1" indent="-514350">
              <a:spcBef>
                <a:spcPts val="1000"/>
              </a:spcBef>
              <a:buSzPts val="1400"/>
              <a:buFont typeface="Courier New" panose="02070309020205020404" pitchFamily="49" charset="0"/>
              <a:buChar char="o"/>
            </a:pPr>
            <a:r>
              <a:rPr lang="en-US" dirty="0"/>
              <a:t>Events </a:t>
            </a:r>
            <a:r>
              <a:rPr lang="en-US" sz="1100" dirty="0"/>
              <a:t>(Slide #16)</a:t>
            </a:r>
          </a:p>
          <a:p>
            <a:pPr marL="1111250" lvl="1" indent="-514350">
              <a:spcBef>
                <a:spcPts val="1000"/>
              </a:spcBef>
              <a:buSzPts val="1400"/>
              <a:buFont typeface="Courier New" panose="02070309020205020404" pitchFamily="49" charset="0"/>
              <a:buChar char="o"/>
            </a:pPr>
            <a:r>
              <a:rPr lang="en-US" dirty="0"/>
              <a:t>Roster/Members </a:t>
            </a:r>
            <a:r>
              <a:rPr lang="en-US" sz="1100" dirty="0"/>
              <a:t>(Slide #18)</a:t>
            </a:r>
          </a:p>
          <a:p>
            <a:pPr marL="1111250" lvl="1" indent="-514350">
              <a:spcBef>
                <a:spcPts val="1000"/>
              </a:spcBef>
              <a:buSzPts val="1400"/>
              <a:buFont typeface="Courier New" panose="02070309020205020404" pitchFamily="49" charset="0"/>
              <a:buChar char="o"/>
            </a:pPr>
            <a:r>
              <a:rPr lang="en-US" dirty="0"/>
              <a:t>News Articles </a:t>
            </a:r>
            <a:r>
              <a:rPr lang="en-US" sz="1100" dirty="0"/>
              <a:t>(Slide #23)</a:t>
            </a:r>
          </a:p>
          <a:p>
            <a:pPr marL="1111250" lvl="1" indent="-514350">
              <a:spcBef>
                <a:spcPts val="1000"/>
              </a:spcBef>
              <a:buSzPts val="1400"/>
              <a:buFont typeface="Courier New" panose="02070309020205020404" pitchFamily="49" charset="0"/>
              <a:buChar char="o"/>
            </a:pPr>
            <a:r>
              <a:rPr lang="en-US" dirty="0"/>
              <a:t>Forms </a:t>
            </a:r>
            <a:r>
              <a:rPr lang="en-US" sz="1100" dirty="0"/>
              <a:t>(Slide #25)</a:t>
            </a:r>
          </a:p>
          <a:p>
            <a:pPr marL="457200" lvl="0">
              <a:spcBef>
                <a:spcPts val="1000"/>
              </a:spcBef>
              <a:spcAft>
                <a:spcPts val="1000"/>
              </a:spcAft>
              <a:buSzPts val="1800"/>
              <a:buAutoNum type="arabicPeriod"/>
            </a:pPr>
            <a:r>
              <a:rPr lang="en-US" dirty="0"/>
              <a:t>Contact Information </a:t>
            </a:r>
            <a:r>
              <a:rPr lang="en-US" sz="1100" dirty="0"/>
              <a:t>(Slide #27)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661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881C5-2A02-45C1-8700-A6C4BA02A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6770" y="154045"/>
            <a:ext cx="4462041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Manage Member Positions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4EF044-4B85-4F32-B786-3449FDBFA6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062" t="11530" r="24956" b="30155"/>
          <a:stretch/>
        </p:blipFill>
        <p:spPr>
          <a:xfrm>
            <a:off x="3971424" y="734993"/>
            <a:ext cx="5172576" cy="37719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CF18CB4-78D8-4F45-AC98-3AC89969D264}"/>
              </a:ext>
            </a:extLst>
          </p:cNvPr>
          <p:cNvSpPr/>
          <p:nvPr/>
        </p:nvSpPr>
        <p:spPr>
          <a:xfrm>
            <a:off x="3971424" y="1614668"/>
            <a:ext cx="837857" cy="243069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150DC1-E126-4E16-A5F3-ADD4B5FEFE53}"/>
              </a:ext>
            </a:extLst>
          </p:cNvPr>
          <p:cNvSpPr txBox="1"/>
          <p:nvPr/>
        </p:nvSpPr>
        <p:spPr>
          <a:xfrm>
            <a:off x="292261" y="2158929"/>
            <a:ext cx="3070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“Position” to add a new position title for a person that is unique to your organization. You can grant </a:t>
            </a:r>
            <a:r>
              <a:rPr lang="en-US" i="1" dirty="0"/>
              <a:t>no</a:t>
            </a:r>
            <a:r>
              <a:rPr lang="en-US" dirty="0"/>
              <a:t>, </a:t>
            </a:r>
            <a:r>
              <a:rPr lang="en-US" i="1" dirty="0"/>
              <a:t>all</a:t>
            </a:r>
            <a:r>
              <a:rPr lang="en-US" dirty="0"/>
              <a:t>, or </a:t>
            </a:r>
            <a:r>
              <a:rPr lang="en-US" i="1" dirty="0"/>
              <a:t>limited</a:t>
            </a:r>
            <a:r>
              <a:rPr lang="en-US" dirty="0"/>
              <a:t> access.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3AD076C-5277-4CB1-9E1A-62C349279925}"/>
              </a:ext>
            </a:extLst>
          </p:cNvPr>
          <p:cNvCxnSpPr>
            <a:cxnSpLocks/>
          </p:cNvCxnSpPr>
          <p:nvPr/>
        </p:nvCxnSpPr>
        <p:spPr>
          <a:xfrm flipV="1">
            <a:off x="3240911" y="1857737"/>
            <a:ext cx="798654" cy="5497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027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A102F-04FD-4335-ABC1-BDA38A85A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0216" y="-147419"/>
            <a:ext cx="4109013" cy="857250"/>
          </a:xfrm>
        </p:spPr>
        <p:txBody>
          <a:bodyPr>
            <a:normAutofit/>
          </a:bodyPr>
          <a:lstStyle/>
          <a:p>
            <a:r>
              <a:rPr lang="en-US" dirty="0"/>
              <a:t>Invite People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83B62B-A22E-4A74-B19C-21764C9C91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103" t="6927" r="40196" b="42942"/>
          <a:stretch/>
        </p:blipFill>
        <p:spPr>
          <a:xfrm>
            <a:off x="4299995" y="247975"/>
            <a:ext cx="4768770" cy="41851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E66480-401C-4B6F-ABCE-11670BE66C9D}"/>
              </a:ext>
            </a:extLst>
          </p:cNvPr>
          <p:cNvSpPr txBox="1"/>
          <p:nvPr/>
        </p:nvSpPr>
        <p:spPr>
          <a:xfrm>
            <a:off x="642395" y="1558117"/>
            <a:ext cx="2830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on “Invite People” in the top corner of your Roster main page</a:t>
            </a:r>
          </a:p>
          <a:p>
            <a:pPr algn="ctr"/>
            <a:r>
              <a:rPr lang="en-US" dirty="0"/>
              <a:t>(see slide 18)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335E74-0A05-48AF-959A-1DE532D6091A}"/>
              </a:ext>
            </a:extLst>
          </p:cNvPr>
          <p:cNvSpPr txBox="1"/>
          <p:nvPr/>
        </p:nvSpPr>
        <p:spPr>
          <a:xfrm>
            <a:off x="677118" y="3327721"/>
            <a:ext cx="2662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will invite people to join your organization via their </a:t>
            </a:r>
            <a:r>
              <a:rPr lang="en-US" dirty="0" err="1"/>
              <a:t>seattleu</a:t>
            </a:r>
            <a:r>
              <a:rPr lang="en-US" dirty="0"/>
              <a:t> email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E6A1D90-77F4-4262-BC95-0238282191E7}"/>
              </a:ext>
            </a:extLst>
          </p:cNvPr>
          <p:cNvCxnSpPr>
            <a:cxnSpLocks/>
          </p:cNvCxnSpPr>
          <p:nvPr/>
        </p:nvCxnSpPr>
        <p:spPr>
          <a:xfrm flipV="1">
            <a:off x="3472405" y="1944547"/>
            <a:ext cx="1012785" cy="18519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416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F47FE-2F1F-4482-A61C-103390130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1066"/>
            <a:ext cx="7297838" cy="857250"/>
          </a:xfrm>
        </p:spPr>
        <p:txBody>
          <a:bodyPr/>
          <a:lstStyle/>
          <a:p>
            <a:r>
              <a:rPr lang="en-US" dirty="0"/>
              <a:t>Member Position Status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0B5EF6-FF14-4E96-AB41-9B97DE9A3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595" t="12042" r="24849" b="39191"/>
          <a:stretch/>
        </p:blipFill>
        <p:spPr>
          <a:xfrm>
            <a:off x="4796817" y="2469749"/>
            <a:ext cx="4347183" cy="267375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5D3F856-1643-4139-8AF1-48F3AC48B959}"/>
              </a:ext>
            </a:extLst>
          </p:cNvPr>
          <p:cNvSpPr/>
          <p:nvPr/>
        </p:nvSpPr>
        <p:spPr>
          <a:xfrm>
            <a:off x="5150734" y="3958542"/>
            <a:ext cx="405114" cy="20834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76B5AE-FC16-4241-81BF-D940FF7A9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99" t="12236" r="24402" b="7173"/>
          <a:stretch/>
        </p:blipFill>
        <p:spPr>
          <a:xfrm>
            <a:off x="144683" y="998317"/>
            <a:ext cx="4271058" cy="414518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157A370-974E-4019-B7ED-D9F0B6384EC8}"/>
              </a:ext>
            </a:extLst>
          </p:cNvPr>
          <p:cNvSpPr/>
          <p:nvPr/>
        </p:nvSpPr>
        <p:spPr>
          <a:xfrm>
            <a:off x="231494" y="2365577"/>
            <a:ext cx="428263" cy="20834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B50C96-E6F9-43FA-8BAF-EFC9807A6A7C}"/>
              </a:ext>
            </a:extLst>
          </p:cNvPr>
          <p:cNvSpPr txBox="1"/>
          <p:nvPr/>
        </p:nvSpPr>
        <p:spPr>
          <a:xfrm>
            <a:off x="5252012" y="1031470"/>
            <a:ext cx="2940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Attend to pending membership requests and manage current members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66105D6-F65F-4618-BBBC-D03EF5EB4075}"/>
              </a:ext>
            </a:extLst>
          </p:cNvPr>
          <p:cNvCxnSpPr/>
          <p:nvPr/>
        </p:nvCxnSpPr>
        <p:spPr>
          <a:xfrm flipH="1">
            <a:off x="700268" y="1607823"/>
            <a:ext cx="4450466" cy="7997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0E6B047-D00F-40A0-96A4-65153291EDD3}"/>
              </a:ext>
            </a:extLst>
          </p:cNvPr>
          <p:cNvCxnSpPr/>
          <p:nvPr/>
        </p:nvCxnSpPr>
        <p:spPr>
          <a:xfrm>
            <a:off x="5150734" y="1607823"/>
            <a:ext cx="202557" cy="22971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309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5CA77-5495-494B-A7AF-CB72E61C4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005" y="74129"/>
            <a:ext cx="3651813" cy="857250"/>
          </a:xfrm>
        </p:spPr>
        <p:txBody>
          <a:bodyPr/>
          <a:lstStyle/>
          <a:p>
            <a:r>
              <a:rPr lang="en-US" dirty="0"/>
              <a:t>News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73E675-4FA9-4A10-8A69-16E225E80B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849" t="7098" r="24956" b="52661"/>
          <a:stretch/>
        </p:blipFill>
        <p:spPr>
          <a:xfrm>
            <a:off x="3853803" y="308299"/>
            <a:ext cx="5186024" cy="259851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6A66A62-1042-4374-89AB-221B8DA24FDB}"/>
              </a:ext>
            </a:extLst>
          </p:cNvPr>
          <p:cNvSpPr/>
          <p:nvPr/>
        </p:nvSpPr>
        <p:spPr>
          <a:xfrm>
            <a:off x="8822802" y="282835"/>
            <a:ext cx="248856" cy="219919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A8B20B-98AF-4EB7-A01F-610C71543831}"/>
              </a:ext>
            </a:extLst>
          </p:cNvPr>
          <p:cNvSpPr txBox="1"/>
          <p:nvPr/>
        </p:nvSpPr>
        <p:spPr>
          <a:xfrm>
            <a:off x="376177" y="1145893"/>
            <a:ext cx="2575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your Action Center, select the “News” icon</a:t>
            </a:r>
          </a:p>
          <a:p>
            <a:pPr algn="ctr"/>
            <a:r>
              <a:rPr lang="en-US" dirty="0"/>
              <a:t>(see slide 15)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B52110C-4882-4223-803D-F3190C1AB1D3}"/>
              </a:ext>
            </a:extLst>
          </p:cNvPr>
          <p:cNvSpPr/>
          <p:nvPr/>
        </p:nvSpPr>
        <p:spPr>
          <a:xfrm>
            <a:off x="8432157" y="1197979"/>
            <a:ext cx="607670" cy="30094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74E160-AFC3-46F8-8B98-2694A7807526}"/>
              </a:ext>
            </a:extLst>
          </p:cNvPr>
          <p:cNvSpPr/>
          <p:nvPr/>
        </p:nvSpPr>
        <p:spPr>
          <a:xfrm>
            <a:off x="219917" y="2571750"/>
            <a:ext cx="4705109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1400" dirty="0"/>
              <a:t>Keep your members up to date with News!</a:t>
            </a:r>
          </a:p>
          <a:p>
            <a:pPr lvl="0">
              <a:spcBef>
                <a:spcPts val="600"/>
              </a:spcBef>
            </a:pPr>
            <a:endParaRPr lang="en-US" sz="1400" dirty="0"/>
          </a:p>
          <a:p>
            <a:pPr lvl="0">
              <a:spcBef>
                <a:spcPts val="600"/>
              </a:spcBef>
            </a:pPr>
            <a:r>
              <a:rPr lang="en-US" sz="1400" dirty="0"/>
              <a:t>Ways to best utilize News include</a:t>
            </a:r>
          </a:p>
          <a:p>
            <a:pPr marL="457200" lvl="0" indent="-304800">
              <a:spcBef>
                <a:spcPts val="600"/>
              </a:spcBef>
              <a:buSzPts val="1200"/>
              <a:buChar char="▪"/>
            </a:pPr>
            <a:r>
              <a:rPr lang="en-US" sz="1400" dirty="0"/>
              <a:t>Regular Newsletters</a:t>
            </a:r>
          </a:p>
          <a:p>
            <a:pPr marL="457200" lvl="0" indent="-304800">
              <a:spcBef>
                <a:spcPts val="600"/>
              </a:spcBef>
              <a:buSzPts val="1200"/>
              <a:buChar char="▪"/>
            </a:pPr>
            <a:r>
              <a:rPr lang="en-US" sz="1400" dirty="0"/>
              <a:t>Announcements or important memos</a:t>
            </a:r>
          </a:p>
          <a:p>
            <a:pPr marL="457200" lvl="0" indent="-304800">
              <a:spcBef>
                <a:spcPts val="600"/>
              </a:spcBef>
              <a:buSzPts val="1200"/>
              <a:buChar char="▪"/>
            </a:pPr>
            <a:r>
              <a:rPr lang="en-US" sz="1400" dirty="0"/>
              <a:t>Follow up with a recap of an event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7F1982-583E-4D65-8ADB-47C2D2B7CC6B}"/>
              </a:ext>
            </a:extLst>
          </p:cNvPr>
          <p:cNvSpPr txBox="1"/>
          <p:nvPr/>
        </p:nvSpPr>
        <p:spPr>
          <a:xfrm>
            <a:off x="5381578" y="3576189"/>
            <a:ext cx="2897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Create a news article/update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72B87FC-0A78-4177-BEC5-BAAFD5151960}"/>
              </a:ext>
            </a:extLst>
          </p:cNvPr>
          <p:cNvCxnSpPr/>
          <p:nvPr/>
        </p:nvCxnSpPr>
        <p:spPr>
          <a:xfrm flipV="1">
            <a:off x="7691377" y="1423686"/>
            <a:ext cx="1044615" cy="21525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347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176DF-5F02-42E4-9CE1-E21AC28EF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6177" y="120252"/>
            <a:ext cx="4589362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Creating a News Article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FE49CB-B6EF-4E70-A5C4-D75027B936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169" t="11189" r="23997" b="21116"/>
          <a:stretch/>
        </p:blipFill>
        <p:spPr>
          <a:xfrm>
            <a:off x="3981691" y="840288"/>
            <a:ext cx="5168096" cy="43013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7316AC-BB70-4F59-81FA-A836CDD50DA5}"/>
              </a:ext>
            </a:extLst>
          </p:cNvPr>
          <p:cNvSpPr txBox="1"/>
          <p:nvPr/>
        </p:nvSpPr>
        <p:spPr>
          <a:xfrm>
            <a:off x="248179" y="1655968"/>
            <a:ext cx="251306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Details to Include: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Title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Brief Summary of Article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Insert content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09D7D9A-2F26-4EA3-A5F1-9903656CFA13}"/>
              </a:ext>
            </a:extLst>
          </p:cNvPr>
          <p:cNvCxnSpPr>
            <a:cxnSpLocks/>
          </p:cNvCxnSpPr>
          <p:nvPr/>
        </p:nvCxnSpPr>
        <p:spPr>
          <a:xfrm>
            <a:off x="2355448" y="1962974"/>
            <a:ext cx="1810106" cy="1412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62132BF-1280-4570-AFE3-F96A18D17718}"/>
              </a:ext>
            </a:extLst>
          </p:cNvPr>
          <p:cNvCxnSpPr>
            <a:cxnSpLocks/>
          </p:cNvCxnSpPr>
          <p:nvPr/>
        </p:nvCxnSpPr>
        <p:spPr>
          <a:xfrm>
            <a:off x="2355448" y="1975191"/>
            <a:ext cx="1875099" cy="7313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4E2AEC-6551-42D8-8F0C-708D8836F870}"/>
              </a:ext>
            </a:extLst>
          </p:cNvPr>
          <p:cNvCxnSpPr>
            <a:cxnSpLocks/>
          </p:cNvCxnSpPr>
          <p:nvPr/>
        </p:nvCxnSpPr>
        <p:spPr>
          <a:xfrm>
            <a:off x="2355448" y="1967050"/>
            <a:ext cx="1988181" cy="18240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5485BB3-E652-4C6C-BE3D-3F56E7CED7F1}"/>
              </a:ext>
            </a:extLst>
          </p:cNvPr>
          <p:cNvSpPr txBox="1"/>
          <p:nvPr/>
        </p:nvSpPr>
        <p:spPr>
          <a:xfrm>
            <a:off x="4572000" y="187883"/>
            <a:ext cx="1930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Upload and caption an image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77CB38-3299-42AB-A083-BD73B7AB15AC}"/>
              </a:ext>
            </a:extLst>
          </p:cNvPr>
          <p:cNvCxnSpPr>
            <a:cxnSpLocks/>
          </p:cNvCxnSpPr>
          <p:nvPr/>
        </p:nvCxnSpPr>
        <p:spPr>
          <a:xfrm>
            <a:off x="5683170" y="696586"/>
            <a:ext cx="1930819" cy="21951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16DBCF5D-33EE-4FA8-BB7C-9E354AA3F3F9}"/>
              </a:ext>
            </a:extLst>
          </p:cNvPr>
          <p:cNvSpPr/>
          <p:nvPr/>
        </p:nvSpPr>
        <p:spPr>
          <a:xfrm>
            <a:off x="7196559" y="4065234"/>
            <a:ext cx="1012785" cy="75814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80B089-8ECB-47D0-886D-999EFD7BD8C0}"/>
              </a:ext>
            </a:extLst>
          </p:cNvPr>
          <p:cNvSpPr txBox="1"/>
          <p:nvPr/>
        </p:nvSpPr>
        <p:spPr>
          <a:xfrm>
            <a:off x="724293" y="3480459"/>
            <a:ext cx="2513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Manage who has access to view this news post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B7B325C-FCC2-4198-938F-6F77461038E8}"/>
              </a:ext>
            </a:extLst>
          </p:cNvPr>
          <p:cNvCxnSpPr>
            <a:cxnSpLocks/>
          </p:cNvCxnSpPr>
          <p:nvPr/>
        </p:nvCxnSpPr>
        <p:spPr>
          <a:xfrm>
            <a:off x="2682433" y="3858733"/>
            <a:ext cx="4806387" cy="4907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4039BB7-A35C-4514-8835-70EE4FB5B83C}"/>
              </a:ext>
            </a:extLst>
          </p:cNvPr>
          <p:cNvSpPr txBox="1"/>
          <p:nvPr/>
        </p:nvSpPr>
        <p:spPr>
          <a:xfrm>
            <a:off x="444840" y="4539450"/>
            <a:ext cx="263107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Notify organization’s members of the news article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B4339CC-0F9B-4273-8541-75AD46851DE8}"/>
              </a:ext>
            </a:extLst>
          </p:cNvPr>
          <p:cNvCxnSpPr>
            <a:cxnSpLocks/>
          </p:cNvCxnSpPr>
          <p:nvPr/>
        </p:nvCxnSpPr>
        <p:spPr>
          <a:xfrm flipV="1">
            <a:off x="2605028" y="4741641"/>
            <a:ext cx="1608157" cy="631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5DDA89C6-CB92-4EC4-B0F6-95FC26316449}"/>
              </a:ext>
            </a:extLst>
          </p:cNvPr>
          <p:cNvSpPr/>
          <p:nvPr/>
        </p:nvSpPr>
        <p:spPr>
          <a:xfrm>
            <a:off x="7529332" y="1723196"/>
            <a:ext cx="1366489" cy="251995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141122D-9139-4C45-BBAC-6A054E436C61}"/>
              </a:ext>
            </a:extLst>
          </p:cNvPr>
          <p:cNvSpPr txBox="1"/>
          <p:nvPr/>
        </p:nvSpPr>
        <p:spPr>
          <a:xfrm>
            <a:off x="6648580" y="78864"/>
            <a:ext cx="2247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When completed, create/publish your article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6624C18-23DC-4FA7-8A73-790834BD763F}"/>
              </a:ext>
            </a:extLst>
          </p:cNvPr>
          <p:cNvCxnSpPr/>
          <p:nvPr/>
        </p:nvCxnSpPr>
        <p:spPr>
          <a:xfrm>
            <a:off x="8204298" y="696586"/>
            <a:ext cx="5046" cy="10801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70F7E2C9-FE5C-4239-B7DA-80A9F7A229EF}"/>
              </a:ext>
            </a:extLst>
          </p:cNvPr>
          <p:cNvSpPr/>
          <p:nvPr/>
        </p:nvSpPr>
        <p:spPr>
          <a:xfrm>
            <a:off x="4791919" y="3304572"/>
            <a:ext cx="231494" cy="260431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B315E2-14B4-4DA9-A8F3-F5A211FC3540}"/>
              </a:ext>
            </a:extLst>
          </p:cNvPr>
          <p:cNvSpPr txBox="1"/>
          <p:nvPr/>
        </p:nvSpPr>
        <p:spPr>
          <a:xfrm>
            <a:off x="5144947" y="2979975"/>
            <a:ext cx="1324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Add a hyperlink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FC58A7B-CCA1-4BD4-851B-EE89D997AC3C}"/>
              </a:ext>
            </a:extLst>
          </p:cNvPr>
          <p:cNvCxnSpPr>
            <a:cxnSpLocks/>
          </p:cNvCxnSpPr>
          <p:nvPr/>
        </p:nvCxnSpPr>
        <p:spPr>
          <a:xfrm flipH="1">
            <a:off x="5023413" y="3236942"/>
            <a:ext cx="295154" cy="1184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472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963B6-9FD6-4688-A887-E35C6E349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3067" y="140257"/>
            <a:ext cx="3188825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Utilizing Forms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01351A-DD17-443A-9B70-095F646FB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210" t="7268" r="24423" b="41577"/>
          <a:stretch/>
        </p:blipFill>
        <p:spPr>
          <a:xfrm>
            <a:off x="3512917" y="831945"/>
            <a:ext cx="5590572" cy="34796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D3F532-14B1-4DE4-AC33-2011B6E1F164}"/>
              </a:ext>
            </a:extLst>
          </p:cNvPr>
          <p:cNvSpPr txBox="1"/>
          <p:nvPr/>
        </p:nvSpPr>
        <p:spPr>
          <a:xfrm>
            <a:off x="555585" y="1459335"/>
            <a:ext cx="2390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your Action Center, click on “Forms”</a:t>
            </a:r>
          </a:p>
          <a:p>
            <a:pPr algn="ctr"/>
            <a:r>
              <a:rPr lang="en-US" dirty="0"/>
              <a:t>(see slide 15)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7319FBF-6299-4837-B164-180D2E39E785}"/>
              </a:ext>
            </a:extLst>
          </p:cNvPr>
          <p:cNvSpPr/>
          <p:nvPr/>
        </p:nvSpPr>
        <p:spPr>
          <a:xfrm>
            <a:off x="8825696" y="831945"/>
            <a:ext cx="208345" cy="273437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595450-2CAD-4A3F-9A9C-4370B6855A62}"/>
              </a:ext>
            </a:extLst>
          </p:cNvPr>
          <p:cNvSpPr/>
          <p:nvPr/>
        </p:nvSpPr>
        <p:spPr>
          <a:xfrm>
            <a:off x="5798916" y="1713053"/>
            <a:ext cx="515074" cy="312517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5B96917-16CC-4EDF-B4B1-294B5631FDD5}"/>
              </a:ext>
            </a:extLst>
          </p:cNvPr>
          <p:cNvSpPr/>
          <p:nvPr/>
        </p:nvSpPr>
        <p:spPr>
          <a:xfrm>
            <a:off x="8246962" y="1394749"/>
            <a:ext cx="856527" cy="312517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CBD9EB-E49A-43AC-9D11-F1881D462E88}"/>
              </a:ext>
            </a:extLst>
          </p:cNvPr>
          <p:cNvSpPr txBox="1"/>
          <p:nvPr/>
        </p:nvSpPr>
        <p:spPr>
          <a:xfrm>
            <a:off x="262372" y="2836492"/>
            <a:ext cx="2966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Fill out an already active form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B79A5-69FB-4466-9E4B-21E6A2778E48}"/>
              </a:ext>
            </a:extLst>
          </p:cNvPr>
          <p:cNvSpPr txBox="1"/>
          <p:nvPr/>
        </p:nvSpPr>
        <p:spPr>
          <a:xfrm>
            <a:off x="5752618" y="290890"/>
            <a:ext cx="1921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Create a new form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EC123EE5-27C0-4EEA-9697-E2FBDD85EA2D}"/>
              </a:ext>
            </a:extLst>
          </p:cNvPr>
          <p:cNvSpPr/>
          <p:nvPr/>
        </p:nvSpPr>
        <p:spPr>
          <a:xfrm>
            <a:off x="3171463" y="2338086"/>
            <a:ext cx="480350" cy="1585732"/>
          </a:xfrm>
          <a:prstGeom prst="leftBrace">
            <a:avLst>
              <a:gd name="adj1" fmla="val 8333"/>
              <a:gd name="adj2" fmla="val 44161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E15CB40-020B-4EE0-8229-D29412153C4E}"/>
              </a:ext>
            </a:extLst>
          </p:cNvPr>
          <p:cNvCxnSpPr>
            <a:cxnSpLocks/>
          </p:cNvCxnSpPr>
          <p:nvPr/>
        </p:nvCxnSpPr>
        <p:spPr>
          <a:xfrm>
            <a:off x="6713362" y="628159"/>
            <a:ext cx="1689858" cy="9544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04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6F75D-AFB1-40B1-85E7-0020A347A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0390" y="160939"/>
            <a:ext cx="4155311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Create a New Form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F8CF58-4590-450E-BCF7-59CF2A8ACE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530" t="9144" r="25808" b="7987"/>
          <a:stretch/>
        </p:blipFill>
        <p:spPr>
          <a:xfrm>
            <a:off x="0" y="1296365"/>
            <a:ext cx="3640260" cy="37964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1C4F75-8E37-49EE-A367-3AACD0CEB2F6}"/>
              </a:ext>
            </a:extLst>
          </p:cNvPr>
          <p:cNvSpPr txBox="1"/>
          <p:nvPr/>
        </p:nvSpPr>
        <p:spPr>
          <a:xfrm>
            <a:off x="3958522" y="3096229"/>
            <a:ext cx="1545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Save and continue to add questions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12D882-8268-447A-9B43-333CF5582A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32" t="18901" r="24684" b="35866"/>
          <a:stretch/>
        </p:blipFill>
        <p:spPr>
          <a:xfrm>
            <a:off x="4991603" y="133109"/>
            <a:ext cx="4195823" cy="232651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A3DE826-56E4-48F9-BEBD-47980B6DBAA6}"/>
              </a:ext>
            </a:extLst>
          </p:cNvPr>
          <p:cNvCxnSpPr/>
          <p:nvPr/>
        </p:nvCxnSpPr>
        <p:spPr>
          <a:xfrm>
            <a:off x="3130952" y="3397170"/>
            <a:ext cx="827570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8834A77-A862-4623-A4C3-17467E6326EC}"/>
              </a:ext>
            </a:extLst>
          </p:cNvPr>
          <p:cNvCxnSpPr>
            <a:cxnSpLocks/>
          </p:cNvCxnSpPr>
          <p:nvPr/>
        </p:nvCxnSpPr>
        <p:spPr>
          <a:xfrm flipV="1">
            <a:off x="4299958" y="589564"/>
            <a:ext cx="746604" cy="258190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A3FD95D-4F1A-4F17-9A99-8A00DC9CB570}"/>
              </a:ext>
            </a:extLst>
          </p:cNvPr>
          <p:cNvSpPr txBox="1"/>
          <p:nvPr/>
        </p:nvSpPr>
        <p:spPr>
          <a:xfrm>
            <a:off x="6144705" y="2906826"/>
            <a:ext cx="1788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Select the style of questions for your form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AA9D5397-9928-48D7-B323-79B2904BCC59}"/>
              </a:ext>
            </a:extLst>
          </p:cNvPr>
          <p:cNvSpPr/>
          <p:nvPr/>
        </p:nvSpPr>
        <p:spPr>
          <a:xfrm rot="16200000">
            <a:off x="6842099" y="1536686"/>
            <a:ext cx="393503" cy="2346776"/>
          </a:xfrm>
          <a:prstGeom prst="leftBrac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78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83E96-667C-4D1C-AFF5-28DBE1800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094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4. Contact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8E2AC-9B14-4235-B921-595E988C8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7" y="1252187"/>
            <a:ext cx="8229600" cy="1647221"/>
          </a:xfrm>
        </p:spPr>
        <p:txBody>
          <a:bodyPr/>
          <a:lstStyle/>
          <a:p>
            <a:pPr marL="0" lvl="0" indent="0">
              <a:spcBef>
                <a:spcPts val="600"/>
              </a:spcBef>
              <a:buNone/>
            </a:pPr>
            <a:r>
              <a:rPr lang="en-US" sz="2000" dirty="0"/>
              <a:t>If you have any questions about ConnectSU, feel free to contact Tony Vo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vot1@seattleu.edu</a:t>
            </a:r>
          </a:p>
          <a:p>
            <a:pPr lvl="0">
              <a:spcBef>
                <a:spcPts val="1000"/>
              </a:spcBef>
            </a:pPr>
            <a:r>
              <a:rPr lang="en-US" sz="2000" dirty="0"/>
              <a:t>(206) 398-4206 </a:t>
            </a:r>
          </a:p>
          <a:p>
            <a:pPr lvl="0">
              <a:spcBef>
                <a:spcPts val="1000"/>
              </a:spcBef>
            </a:pPr>
            <a:r>
              <a:rPr lang="en-US" sz="2000" dirty="0"/>
              <a:t>Sullivan Hall, 2</a:t>
            </a:r>
            <a:r>
              <a:rPr lang="en-US" sz="2000" baseline="30000" dirty="0"/>
              <a:t>nd</a:t>
            </a:r>
            <a:r>
              <a:rPr lang="en-US" sz="2000" dirty="0"/>
              <a:t> Floor, Room 209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FDD7DD-EF0C-4269-90CD-D5A7A3A20FF0}"/>
              </a:ext>
            </a:extLst>
          </p:cNvPr>
          <p:cNvSpPr/>
          <p:nvPr/>
        </p:nvSpPr>
        <p:spPr>
          <a:xfrm>
            <a:off x="2212805" y="3375123"/>
            <a:ext cx="50785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Franklin Gothic Medium" panose="020B0603020102020204" pitchFamily="34" charset="0"/>
              </a:rPr>
              <a:t>Thank you for your time! </a:t>
            </a:r>
          </a:p>
        </p:txBody>
      </p:sp>
    </p:spTree>
    <p:extLst>
      <p:ext uri="{BB962C8B-B14F-4D97-AF65-F5344CB8AC3E}">
        <p14:creationId xmlns:p14="http://schemas.microsoft.com/office/powerpoint/2010/main" val="2301966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286B5-C591-4562-A1B0-C4D0033F7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1. Navigating ConnectSU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2F460-DDBC-4746-B99C-A6543E91B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Getting started:</a:t>
            </a:r>
          </a:p>
          <a:p>
            <a:pPr marL="0" indent="0" algn="ctr">
              <a:buNone/>
            </a:pPr>
            <a:r>
              <a:rPr lang="en-US" dirty="0"/>
              <a:t>Let’s login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https://seattleu.campuslabs.com/engage/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9780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11D84-4FA3-4C46-83F6-2166B407E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34" y="803675"/>
            <a:ext cx="2281666" cy="1397390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US" sz="7400" dirty="0"/>
              <a:t>Sign in with your campus ID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534B3F-BF83-4A20-9E46-2C687C4781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70" t="3514" r="12984" b="27207"/>
          <a:stretch/>
        </p:blipFill>
        <p:spPr>
          <a:xfrm>
            <a:off x="2904890" y="803675"/>
            <a:ext cx="6038514" cy="354064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542268-16B3-4B0F-A1BB-68C0DE1D4709}"/>
              </a:ext>
            </a:extLst>
          </p:cNvPr>
          <p:cNvSpPr/>
          <p:nvPr/>
        </p:nvSpPr>
        <p:spPr>
          <a:xfrm>
            <a:off x="170900" y="2890379"/>
            <a:ext cx="27750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This is the same ID you use to sign into your Seattle University email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32E5BC1-772C-418F-9D25-4A01E5E157DE}"/>
              </a:ext>
            </a:extLst>
          </p:cNvPr>
          <p:cNvSpPr/>
          <p:nvPr/>
        </p:nvSpPr>
        <p:spPr>
          <a:xfrm>
            <a:off x="8331199" y="889000"/>
            <a:ext cx="653311" cy="56470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DC25C92-2F60-4CFC-BAFD-2A1C00E7DDF2}"/>
              </a:ext>
            </a:extLst>
          </p:cNvPr>
          <p:cNvCxnSpPr/>
          <p:nvPr/>
        </p:nvCxnSpPr>
        <p:spPr>
          <a:xfrm flipV="1">
            <a:off x="2173468" y="1243618"/>
            <a:ext cx="6157731" cy="420168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250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F259B-D380-4195-8F8F-C58DDD144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706" y="616272"/>
            <a:ext cx="2517494" cy="141146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ConnectSU </a:t>
            </a:r>
          </a:p>
          <a:p>
            <a:pPr marL="0" indent="0" algn="ctr">
              <a:buNone/>
            </a:pPr>
            <a:r>
              <a:rPr lang="en-US" dirty="0"/>
              <a:t>Homepage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078F2A-2815-4ABB-8E0D-EF608B7F58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36" t="6076" r="11744" b="8861"/>
          <a:stretch/>
        </p:blipFill>
        <p:spPr>
          <a:xfrm>
            <a:off x="2887883" y="150469"/>
            <a:ext cx="6256117" cy="43752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FB5FF5-0D6F-411F-82C9-7A1B13528308}"/>
              </a:ext>
            </a:extLst>
          </p:cNvPr>
          <p:cNvSpPr/>
          <p:nvPr/>
        </p:nvSpPr>
        <p:spPr>
          <a:xfrm>
            <a:off x="104173" y="2137371"/>
            <a:ext cx="25985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US" dirty="0"/>
              <a:t>Use the search bar to find ways to get involved with Main Campus!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86BE58F-4AB1-44E9-BDD4-D87826021EB1}"/>
              </a:ext>
            </a:extLst>
          </p:cNvPr>
          <p:cNvSpPr/>
          <p:nvPr/>
        </p:nvSpPr>
        <p:spPr>
          <a:xfrm>
            <a:off x="2743200" y="2788534"/>
            <a:ext cx="1197980" cy="347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ED17E2-7DD3-4376-93FF-57976C85E31E}"/>
              </a:ext>
            </a:extLst>
          </p:cNvPr>
          <p:cNvSpPr txBox="1"/>
          <p:nvPr/>
        </p:nvSpPr>
        <p:spPr>
          <a:xfrm>
            <a:off x="150472" y="3409874"/>
            <a:ext cx="2505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will be the “Memberships” you’ve joined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694C585-38F9-49D0-B0F8-C4BC52845B28}"/>
              </a:ext>
            </a:extLst>
          </p:cNvPr>
          <p:cNvSpPr/>
          <p:nvPr/>
        </p:nvSpPr>
        <p:spPr>
          <a:xfrm>
            <a:off x="8785185" y="260430"/>
            <a:ext cx="243069" cy="202557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CAEE171-7D2C-4FDA-A069-577BBD17A42E}"/>
              </a:ext>
            </a:extLst>
          </p:cNvPr>
          <p:cNvCxnSpPr>
            <a:cxnSpLocks/>
          </p:cNvCxnSpPr>
          <p:nvPr/>
        </p:nvCxnSpPr>
        <p:spPr>
          <a:xfrm flipV="1">
            <a:off x="2656389" y="1423598"/>
            <a:ext cx="1527859" cy="10533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BB5C2F5-68F2-4615-A727-E479D33ACF1C}"/>
              </a:ext>
            </a:extLst>
          </p:cNvPr>
          <p:cNvCxnSpPr>
            <a:endCxn id="8" idx="3"/>
          </p:cNvCxnSpPr>
          <p:nvPr/>
        </p:nvCxnSpPr>
        <p:spPr>
          <a:xfrm flipV="1">
            <a:off x="2095018" y="3084923"/>
            <a:ext cx="823622" cy="5784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3471CC55-1D38-4648-AFD2-B7417D7EB9DD}"/>
              </a:ext>
            </a:extLst>
          </p:cNvPr>
          <p:cNvSpPr/>
          <p:nvPr/>
        </p:nvSpPr>
        <p:spPr>
          <a:xfrm>
            <a:off x="3628663" y="1035532"/>
            <a:ext cx="4600937" cy="5729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086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7748-31BD-4006-A8DD-3202996BF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20115" y="746238"/>
            <a:ext cx="425658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School of Law </a:t>
            </a:r>
            <a:br>
              <a:rPr lang="en-US" dirty="0"/>
            </a:br>
            <a:r>
              <a:rPr lang="en-US" dirty="0"/>
              <a:t>Main Page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9A92E9-D2EF-4C12-83FC-D8C5E70FF7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80" t="6864" r="30521" b="18593"/>
          <a:stretch/>
        </p:blipFill>
        <p:spPr>
          <a:xfrm>
            <a:off x="4029237" y="20256"/>
            <a:ext cx="5114765" cy="512324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FAD4CD2-15B3-4989-8C2E-384AD7F88CF8}"/>
              </a:ext>
            </a:extLst>
          </p:cNvPr>
          <p:cNvSpPr/>
          <p:nvPr/>
        </p:nvSpPr>
        <p:spPr>
          <a:xfrm>
            <a:off x="8814122" y="66129"/>
            <a:ext cx="133108" cy="11106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BF4813-4375-4357-8B7E-D8F46CB81B3A}"/>
              </a:ext>
            </a:extLst>
          </p:cNvPr>
          <p:cNvSpPr txBox="1"/>
          <p:nvPr/>
        </p:nvSpPr>
        <p:spPr>
          <a:xfrm>
            <a:off x="210779" y="2268337"/>
            <a:ext cx="1803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Upcoming Events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88E664-67DC-4624-B89A-FA54B4A42B0C}"/>
              </a:ext>
            </a:extLst>
          </p:cNvPr>
          <p:cNvSpPr txBox="1"/>
          <p:nvPr/>
        </p:nvSpPr>
        <p:spPr>
          <a:xfrm>
            <a:off x="2194112" y="3558314"/>
            <a:ext cx="1443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Forms &amp; Files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3AA34A6-E741-4CCC-92BA-DC730BC4885F}"/>
              </a:ext>
            </a:extLst>
          </p:cNvPr>
          <p:cNvSpPr/>
          <p:nvPr/>
        </p:nvSpPr>
        <p:spPr>
          <a:xfrm>
            <a:off x="5790046" y="189366"/>
            <a:ext cx="405114" cy="222132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F9B0E49-8CF9-46EF-84A0-EEE9BD0C5969}"/>
              </a:ext>
            </a:extLst>
          </p:cNvPr>
          <p:cNvCxnSpPr>
            <a:cxnSpLocks/>
            <a:stCxn id="9" idx="3"/>
            <a:endCxn id="10" idx="4"/>
          </p:cNvCxnSpPr>
          <p:nvPr/>
        </p:nvCxnSpPr>
        <p:spPr>
          <a:xfrm flipV="1">
            <a:off x="3637199" y="411498"/>
            <a:ext cx="2355404" cy="33314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130966D-BAE8-438A-B1DC-1AE9EAF55716}"/>
              </a:ext>
            </a:extLst>
          </p:cNvPr>
          <p:cNvSpPr txBox="1"/>
          <p:nvPr/>
        </p:nvSpPr>
        <p:spPr>
          <a:xfrm>
            <a:off x="1604465" y="3160486"/>
            <a:ext cx="1208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News Feed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82AF68B-75D8-4215-A280-108A08FD07F9}"/>
              </a:ext>
            </a:extLst>
          </p:cNvPr>
          <p:cNvCxnSpPr>
            <a:cxnSpLocks/>
            <a:stCxn id="19" idx="3"/>
            <a:endCxn id="25" idx="4"/>
          </p:cNvCxnSpPr>
          <p:nvPr/>
        </p:nvCxnSpPr>
        <p:spPr>
          <a:xfrm flipV="1">
            <a:off x="2813257" y="415983"/>
            <a:ext cx="2811069" cy="29291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BAAEC693-A00F-4174-BCA3-25C2B0F646DD}"/>
              </a:ext>
            </a:extLst>
          </p:cNvPr>
          <p:cNvSpPr/>
          <p:nvPr/>
        </p:nvSpPr>
        <p:spPr>
          <a:xfrm>
            <a:off x="5475271" y="202821"/>
            <a:ext cx="298109" cy="213162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D6BD373-3487-498C-9108-05A4365B0EA1}"/>
              </a:ext>
            </a:extLst>
          </p:cNvPr>
          <p:cNvCxnSpPr>
            <a:cxnSpLocks/>
            <a:stCxn id="6" idx="3"/>
            <a:endCxn id="31" idx="4"/>
          </p:cNvCxnSpPr>
          <p:nvPr/>
        </p:nvCxnSpPr>
        <p:spPr>
          <a:xfrm flipV="1">
            <a:off x="2014030" y="402528"/>
            <a:ext cx="2651666" cy="20504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BACAE239-D73E-4A29-9DDC-A613CF762129}"/>
              </a:ext>
            </a:extLst>
          </p:cNvPr>
          <p:cNvSpPr/>
          <p:nvPr/>
        </p:nvSpPr>
        <p:spPr>
          <a:xfrm>
            <a:off x="4467828" y="235801"/>
            <a:ext cx="395736" cy="1667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A32CA1-37C0-4F7C-A788-9CE7CA2AFC28}"/>
              </a:ext>
            </a:extLst>
          </p:cNvPr>
          <p:cNvSpPr txBox="1"/>
          <p:nvPr/>
        </p:nvSpPr>
        <p:spPr>
          <a:xfrm>
            <a:off x="796835" y="2773617"/>
            <a:ext cx="1463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Organizations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8AF0469-441A-48CB-AC85-B726A429C246}"/>
              </a:ext>
            </a:extLst>
          </p:cNvPr>
          <p:cNvCxnSpPr>
            <a:cxnSpLocks/>
            <a:stCxn id="38" idx="3"/>
            <a:endCxn id="45" idx="4"/>
          </p:cNvCxnSpPr>
          <p:nvPr/>
        </p:nvCxnSpPr>
        <p:spPr>
          <a:xfrm flipV="1">
            <a:off x="2260121" y="402528"/>
            <a:ext cx="2880137" cy="25557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2DBD1BD6-EABF-495C-97E2-8664B53718F2}"/>
              </a:ext>
            </a:extLst>
          </p:cNvPr>
          <p:cNvSpPr/>
          <p:nvPr/>
        </p:nvSpPr>
        <p:spPr>
          <a:xfrm>
            <a:off x="4863564" y="235801"/>
            <a:ext cx="553388" cy="16672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058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B1BD2-118E-4046-881A-293E7ABD6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65544" y="631500"/>
            <a:ext cx="4114800" cy="857250"/>
          </a:xfrm>
        </p:spPr>
        <p:txBody>
          <a:bodyPr/>
          <a:lstStyle/>
          <a:p>
            <a:r>
              <a:rPr lang="en-US" dirty="0"/>
              <a:t>Events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778FE2-56A5-4757-83B9-82D8BB9A0B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529" t="6074" r="23570" b="3725"/>
          <a:stretch/>
        </p:blipFill>
        <p:spPr>
          <a:xfrm>
            <a:off x="4444678" y="38899"/>
            <a:ext cx="4699322" cy="510460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FEC323D-E24C-42B4-81CC-9E210B544C60}"/>
              </a:ext>
            </a:extLst>
          </p:cNvPr>
          <p:cNvSpPr/>
          <p:nvPr/>
        </p:nvSpPr>
        <p:spPr>
          <a:xfrm>
            <a:off x="8802547" y="144684"/>
            <a:ext cx="179407" cy="162045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8068C57-9989-41AC-A98D-D94B8F148D6B}"/>
              </a:ext>
            </a:extLst>
          </p:cNvPr>
          <p:cNvSpPr/>
          <p:nvPr/>
        </p:nvSpPr>
        <p:spPr>
          <a:xfrm>
            <a:off x="4734046" y="295154"/>
            <a:ext cx="451411" cy="289367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6E80388-B05B-4574-8621-A970A1ECF2B8}"/>
              </a:ext>
            </a:extLst>
          </p:cNvPr>
          <p:cNvCxnSpPr/>
          <p:nvPr/>
        </p:nvCxnSpPr>
        <p:spPr>
          <a:xfrm flipV="1">
            <a:off x="2291787" y="422476"/>
            <a:ext cx="2569580" cy="7292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4B1DAA6D-981D-43B2-B781-021BEF90E48F}"/>
              </a:ext>
            </a:extLst>
          </p:cNvPr>
          <p:cNvSpPr/>
          <p:nvPr/>
        </p:nvSpPr>
        <p:spPr>
          <a:xfrm>
            <a:off x="4415739" y="1817225"/>
            <a:ext cx="688694" cy="381964"/>
          </a:xfrm>
          <a:prstGeom prst="ellipse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39D227-DD80-4751-A93E-48A11EE843E1}"/>
              </a:ext>
            </a:extLst>
          </p:cNvPr>
          <p:cNvSpPr/>
          <p:nvPr/>
        </p:nvSpPr>
        <p:spPr>
          <a:xfrm>
            <a:off x="1603093" y="2110085"/>
            <a:ext cx="24480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i="1" dirty="0"/>
              <a:t>Make sure “School of Law” is selected under </a:t>
            </a:r>
            <a:r>
              <a:rPr lang="en-US" i="1" dirty="0"/>
              <a:t>Branches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A5DFDD5-D5C3-4986-8A09-1BF51F6F5CE6}"/>
              </a:ext>
            </a:extLst>
          </p:cNvPr>
          <p:cNvCxnSpPr>
            <a:cxnSpLocks/>
          </p:cNvCxnSpPr>
          <p:nvPr/>
        </p:nvCxnSpPr>
        <p:spPr>
          <a:xfrm flipV="1">
            <a:off x="3755985" y="2008207"/>
            <a:ext cx="775504" cy="4224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DEC1C10-CE0A-48E1-AA0B-95B9D0CA4634}"/>
              </a:ext>
            </a:extLst>
          </p:cNvPr>
          <p:cNvSpPr txBox="1"/>
          <p:nvPr/>
        </p:nvSpPr>
        <p:spPr>
          <a:xfrm>
            <a:off x="192390" y="3470084"/>
            <a:ext cx="3858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Keep up to date with events and activities happening on campus!</a:t>
            </a:r>
          </a:p>
        </p:txBody>
      </p:sp>
    </p:spTree>
    <p:extLst>
      <p:ext uri="{BB962C8B-B14F-4D97-AF65-F5344CB8AC3E}">
        <p14:creationId xmlns:p14="http://schemas.microsoft.com/office/powerpoint/2010/main" val="3603665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6E4BF-EBB8-423F-9691-13B590DD5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0820" y="559743"/>
            <a:ext cx="4664597" cy="857250"/>
          </a:xfrm>
        </p:spPr>
        <p:txBody>
          <a:bodyPr/>
          <a:lstStyle/>
          <a:p>
            <a:r>
              <a:rPr lang="en-US" dirty="0"/>
              <a:t>Events cont.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C2F1F9-5694-4748-9DA0-FC9C39918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201" t="6245" r="20267" b="4406"/>
          <a:stretch/>
        </p:blipFill>
        <p:spPr>
          <a:xfrm>
            <a:off x="3838357" y="0"/>
            <a:ext cx="5305643" cy="51435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029F383-B570-4451-8CDE-986865BABF60}"/>
              </a:ext>
            </a:extLst>
          </p:cNvPr>
          <p:cNvSpPr/>
          <p:nvPr/>
        </p:nvSpPr>
        <p:spPr>
          <a:xfrm>
            <a:off x="8889357" y="92597"/>
            <a:ext cx="254643" cy="202557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01094F-B4BA-4CB2-A5BB-0D76094184B1}"/>
              </a:ext>
            </a:extLst>
          </p:cNvPr>
          <p:cNvSpPr/>
          <p:nvPr/>
        </p:nvSpPr>
        <p:spPr>
          <a:xfrm>
            <a:off x="150470" y="2679945"/>
            <a:ext cx="31020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events can be added to your personal Google or Outlook calendar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8596EE-9945-4EEE-8A57-8CED5E3BEB32}"/>
              </a:ext>
            </a:extLst>
          </p:cNvPr>
          <p:cNvSpPr/>
          <p:nvPr/>
        </p:nvSpPr>
        <p:spPr>
          <a:xfrm>
            <a:off x="6713316" y="1933690"/>
            <a:ext cx="1313726" cy="167116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1087B39-25C9-4E71-BC0B-1B5AA5BD218D}"/>
              </a:ext>
            </a:extLst>
          </p:cNvPr>
          <p:cNvCxnSpPr>
            <a:cxnSpLocks/>
            <a:endCxn id="8" idx="2"/>
          </p:cNvCxnSpPr>
          <p:nvPr/>
        </p:nvCxnSpPr>
        <p:spPr>
          <a:xfrm flipV="1">
            <a:off x="2922608" y="2017248"/>
            <a:ext cx="3790708" cy="11243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638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AF4F2-6253-4D63-ADF7-B747EE69A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9550" y="554381"/>
            <a:ext cx="4670385" cy="857250"/>
          </a:xfrm>
        </p:spPr>
        <p:txBody>
          <a:bodyPr/>
          <a:lstStyle/>
          <a:p>
            <a:r>
              <a:rPr lang="en-US" dirty="0"/>
              <a:t>Organizations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22817B-9A1A-4115-AF94-A4630E7CDC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40" t="7201" r="25176" b="3348"/>
          <a:stretch/>
        </p:blipFill>
        <p:spPr>
          <a:xfrm>
            <a:off x="4207398" y="28673"/>
            <a:ext cx="4898101" cy="512131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07FB1E3-3761-4C86-A56B-12C691BF9709}"/>
              </a:ext>
            </a:extLst>
          </p:cNvPr>
          <p:cNvSpPr/>
          <p:nvPr/>
        </p:nvSpPr>
        <p:spPr>
          <a:xfrm>
            <a:off x="8877781" y="28673"/>
            <a:ext cx="227717" cy="185195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FE361AE-C429-48A9-963C-38EDDD71E3A0}"/>
              </a:ext>
            </a:extLst>
          </p:cNvPr>
          <p:cNvSpPr/>
          <p:nvPr/>
        </p:nvSpPr>
        <p:spPr>
          <a:xfrm>
            <a:off x="4971327" y="243068"/>
            <a:ext cx="671331" cy="242324"/>
          </a:xfrm>
          <a:prstGeom prst="ellipse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E08AD8A-2587-4254-AA73-F33C3644F75C}"/>
              </a:ext>
            </a:extLst>
          </p:cNvPr>
          <p:cNvCxnSpPr>
            <a:cxnSpLocks/>
          </p:cNvCxnSpPr>
          <p:nvPr/>
        </p:nvCxnSpPr>
        <p:spPr>
          <a:xfrm flipV="1">
            <a:off x="3420319" y="364603"/>
            <a:ext cx="1672542" cy="6308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56390D81-2940-4424-8336-7C6A90055A94}"/>
              </a:ext>
            </a:extLst>
          </p:cNvPr>
          <p:cNvSpPr/>
          <p:nvPr/>
        </p:nvSpPr>
        <p:spPr>
          <a:xfrm>
            <a:off x="4218973" y="1003961"/>
            <a:ext cx="752354" cy="341717"/>
          </a:xfrm>
          <a:prstGeom prst="ellipse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1DE44C-E4DC-4D40-A381-52719131B986}"/>
              </a:ext>
            </a:extLst>
          </p:cNvPr>
          <p:cNvSpPr/>
          <p:nvPr/>
        </p:nvSpPr>
        <p:spPr>
          <a:xfrm>
            <a:off x="1209553" y="1749268"/>
            <a:ext cx="25174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2000" i="1" dirty="0"/>
              <a:t>Make sure “School of Law” is selected under </a:t>
            </a:r>
            <a:r>
              <a:rPr lang="en-US" sz="2000" i="1" dirty="0"/>
              <a:t>Branches</a:t>
            </a:r>
            <a:br>
              <a:rPr lang="en" sz="2000" i="1" dirty="0"/>
            </a:br>
            <a:endParaRPr lang="en-US" sz="20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0B7D0F6-23D6-4BD9-8BA1-12FF80C38C82}"/>
              </a:ext>
            </a:extLst>
          </p:cNvPr>
          <p:cNvCxnSpPr>
            <a:cxnSpLocks/>
          </p:cNvCxnSpPr>
          <p:nvPr/>
        </p:nvCxnSpPr>
        <p:spPr>
          <a:xfrm flipV="1">
            <a:off x="3504236" y="1174820"/>
            <a:ext cx="865207" cy="8852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13211C7-877E-463C-A714-6BD3A99252E7}"/>
              </a:ext>
            </a:extLst>
          </p:cNvPr>
          <p:cNvSpPr txBox="1"/>
          <p:nvPr/>
        </p:nvSpPr>
        <p:spPr>
          <a:xfrm>
            <a:off x="363597" y="3177251"/>
            <a:ext cx="2997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Great way to find law organizations to join &amp; learn more about!</a:t>
            </a:r>
          </a:p>
        </p:txBody>
      </p:sp>
    </p:spTree>
    <p:extLst>
      <p:ext uri="{BB962C8B-B14F-4D97-AF65-F5344CB8AC3E}">
        <p14:creationId xmlns:p14="http://schemas.microsoft.com/office/powerpoint/2010/main" val="1172640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4913</TotalTime>
  <Words>783</Words>
  <Application>Microsoft Office PowerPoint</Application>
  <PresentationFormat>On-screen Show (16:9)</PresentationFormat>
  <Paragraphs>139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Courier New</vt:lpstr>
      <vt:lpstr>Franklin Gothic Medium</vt:lpstr>
      <vt:lpstr>Rockwell</vt:lpstr>
      <vt:lpstr>Office Theme</vt:lpstr>
      <vt:lpstr>ConnectSU Guide</vt:lpstr>
      <vt:lpstr>Overview</vt:lpstr>
      <vt:lpstr>1. Navigating ConnectSU</vt:lpstr>
      <vt:lpstr>PowerPoint Presentation</vt:lpstr>
      <vt:lpstr>PowerPoint Presentation</vt:lpstr>
      <vt:lpstr>School of Law  Main Page</vt:lpstr>
      <vt:lpstr>Events</vt:lpstr>
      <vt:lpstr>Events cont.</vt:lpstr>
      <vt:lpstr>Organizations</vt:lpstr>
      <vt:lpstr>News Feed</vt:lpstr>
      <vt:lpstr>Forms</vt:lpstr>
      <vt:lpstr>2. Your Organization’s Homepage</vt:lpstr>
      <vt:lpstr>PowerPoint Presentation</vt:lpstr>
      <vt:lpstr>PowerPoint Presentation</vt:lpstr>
      <vt:lpstr>Action Center </vt:lpstr>
      <vt:lpstr>Creating an Event</vt:lpstr>
      <vt:lpstr>PowerPoint Presentation</vt:lpstr>
      <vt:lpstr>Managing Members</vt:lpstr>
      <vt:lpstr>PowerPoint Presentation</vt:lpstr>
      <vt:lpstr>Manage Member Positions</vt:lpstr>
      <vt:lpstr>Invite People</vt:lpstr>
      <vt:lpstr>Member Position Status</vt:lpstr>
      <vt:lpstr>News</vt:lpstr>
      <vt:lpstr>Creating a News Article</vt:lpstr>
      <vt:lpstr>Utilizing Forms</vt:lpstr>
      <vt:lpstr>Create a New Form</vt:lpstr>
      <vt:lpstr>4. Contact Info</vt:lpstr>
    </vt:vector>
  </TitlesOfParts>
  <Company>Office of Information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Seattle University</dc:creator>
  <cp:lastModifiedBy>Vo, Tony</cp:lastModifiedBy>
  <cp:revision>26</cp:revision>
  <dcterms:created xsi:type="dcterms:W3CDTF">2014-04-24T22:34:56Z</dcterms:created>
  <dcterms:modified xsi:type="dcterms:W3CDTF">2021-09-08T20:56:24Z</dcterms:modified>
</cp:coreProperties>
</file>