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0" r:id="rId4"/>
    <p:sldId id="271" r:id="rId5"/>
    <p:sldId id="27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22"/>
    <p:restoredTop sz="96327"/>
  </p:normalViewPr>
  <p:slideViewPr>
    <p:cSldViewPr snapToGrid="0" snapToObjects="1">
      <p:cViewPr varScale="1">
        <p:scale>
          <a:sx n="96" d="100"/>
          <a:sy n="96" d="100"/>
        </p:scale>
        <p:origin x="200" y="2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FC7C21-0140-5549-835C-4A0209BCBB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3648D-EBE7-7A48-BBB8-35006A10239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EE50E-A5E1-8843-928C-19217FD3B4DE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ED2C21-A443-F946-9892-E67600E35F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E69A44-E3A8-544D-8D89-BA6EEA29C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38CBE-30D8-E244-A44F-B01525927F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042CF-6E6E-8645-959D-514E88FAC5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C7416-0094-A741-8EF0-38D4076262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AC73-6355-7643-8F1A-29FF61D4A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1A716-A41F-AF43-A5D8-398003B65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7A7D-EC8A-8F45-B627-99FBE983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EBC3E-BB53-7B49-BF39-2F422EDB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0EE1-18E5-AF43-9D70-E2B116D9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A7B2-83B6-FD40-AF30-1227327A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60C5-65F3-5F4F-838D-B24FD04E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8072-4908-5D46-85CF-6C9211AE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CA74-ED13-074A-8AA3-4A40614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390D-53DB-4846-B27F-3376EA04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37746-71EB-BE4B-B9DE-841D9CEC7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4AECC-02C6-9A41-96B8-33F8ECEEC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4D28-3A8C-BF43-9F40-15762709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F8D4-F12B-114C-9612-784C71DD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F475-7E1D-BB48-A3C5-874407F2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0F1-6C47-E943-AC6B-3241F248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A966-DBFC-AA40-9140-C7254A21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3C8D-5C1E-D140-99BA-94603819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D58E-41D5-7444-BA8C-E52790F3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920C-489E-5248-A57C-646FEE7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A7AA-A834-144B-8893-3C2457BA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34927-9B8E-6141-82DD-28DD0E24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CEEE-A373-6947-ACA9-3C8C963D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9D97-9C75-8541-B15C-8874ECF3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AC78-E2B5-4843-BA95-5F7F5EF0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84EF-70CC-D94B-AB9B-97D82BB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24F3-0DC7-294E-B566-A04E09C15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44FC2-366C-C740-AFFA-2345617C8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AE00F-4179-404A-AFF6-E1371DBA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C368-1A22-8C4E-847B-DD9229ED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065D-517D-4347-B4CB-1F50A939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7F44-DFBF-544E-A0AA-19ABDEC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83D4-0B30-3141-BD3D-18797235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F6FFE-49ED-0B46-A733-28572E37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073EC-5CE1-D94D-86CE-76CED630A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FF475-2A75-7C42-B294-CE90D2A3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89908-44CC-5446-AF3B-23865CE9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71CC6-98E0-0147-8695-904263A8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E3B3C-CFD3-2349-B57D-E2A2A739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2B68-9F24-084E-BE99-4E190127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7441F-8A8D-4644-81D8-889D9B0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C0299-1320-4842-902E-21C20AC3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664D8-896E-DD40-A2D2-0C07921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30D21-3813-4B42-BAB0-86D5D543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EF935-0FD8-8149-8B7D-58BA6EF0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1A3D-B005-A04D-937B-9E9E2E15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26E0-2E30-274D-99FA-4FAB5AEC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0832-8977-7E49-B4C2-E3A93D10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A2957-6A9B-3B46-8EE0-74A20A88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5541-5D07-2E48-9FBA-F459E316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533E-3058-ED40-81ED-B754F703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30A7-98B4-334C-9D6C-27074021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046-FEA5-474A-857A-43430BCA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375BF-C0D0-4749-B52F-F65DF530E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84D4-22AE-9D4E-AD7B-FFB7D526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073E-503A-CC4B-A453-BDD81684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8985-F4BE-B04C-9CF1-96A571FD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D9011-26A1-FF45-9FDA-F3D94128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4CC16-BB78-ED46-B750-DC93E1E1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F74D-B384-A842-A96F-C12CC4CE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2C3B-47FD-CD4F-9CD6-EA2728D95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5D62-8F85-864F-AFFA-060E7A3FCF5F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A0BF-1AAF-FA4D-B54D-4F93F6BD2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E5E1-BEB3-B945-9F2C-361F4ACB2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4FE5B0-256D-4340-B3B2-5FD47E8A8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Force 2.0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7FB6C2-D68E-4A4E-9BA6-F06483F0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l"/>
            <a:r>
              <a:rPr lang="en-US" sz="4700" dirty="0"/>
              <a:t>Eighth General Meeting</a:t>
            </a:r>
          </a:p>
          <a:p>
            <a:pPr algn="l"/>
            <a:r>
              <a:rPr lang="en-US" sz="4700" dirty="0"/>
              <a:t>Friday, May 14, 2021</a:t>
            </a:r>
          </a:p>
          <a:p>
            <a:pPr algn="l"/>
            <a:endParaRPr lang="en-US" sz="4000" dirty="0"/>
          </a:p>
          <a:p>
            <a:pPr algn="l"/>
            <a:r>
              <a:rPr lang="en-US" sz="3300" dirty="0"/>
              <a:t>Agenda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800" dirty="0"/>
              <a:t>Welcome and Introductions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800" dirty="0"/>
              <a:t>Announcements (open) 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800" dirty="0"/>
              <a:t>Reports from Working Groups and Teams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800" dirty="0"/>
              <a:t>Metrics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800" dirty="0"/>
              <a:t>Adjourn</a:t>
            </a:r>
          </a:p>
          <a:p>
            <a:pPr algn="l"/>
            <a:endParaRPr lang="en-US" sz="26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2600" dirty="0"/>
              <a:t>Next general meeting: June 11, 2021 </a:t>
            </a:r>
          </a:p>
        </p:txBody>
      </p:sp>
    </p:spTree>
    <p:extLst>
      <p:ext uri="{BB962C8B-B14F-4D97-AF65-F5344CB8AC3E}">
        <p14:creationId xmlns:p14="http://schemas.microsoft.com/office/powerpoint/2010/main" val="42380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AC57-240A-6B4E-893E-CA4301E8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C0404-8C24-684D-9D2C-6DA42B337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progress measured?</a:t>
            </a:r>
          </a:p>
          <a:p>
            <a:endParaRPr lang="en-US" dirty="0"/>
          </a:p>
          <a:p>
            <a:r>
              <a:rPr lang="en-US" dirty="0"/>
              <a:t>Relative B/W disproportionality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65C7107-F2A4-6840-A9CB-DDF79EC35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30341"/>
              </p:ext>
            </p:extLst>
          </p:nvPr>
        </p:nvGraphicFramePr>
        <p:xfrm>
          <a:off x="1878227" y="3574085"/>
          <a:ext cx="659850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76">
                  <a:extLst>
                    <a:ext uri="{9D8B030D-6E8A-4147-A177-3AD203B41FA5}">
                      <a16:colId xmlns:a16="http://schemas.microsoft.com/office/drawing/2014/main" val="2518308041"/>
                    </a:ext>
                  </a:extLst>
                </a:gridCol>
                <a:gridCol w="1047401">
                  <a:extLst>
                    <a:ext uri="{9D8B030D-6E8A-4147-A177-3AD203B41FA5}">
                      <a16:colId xmlns:a16="http://schemas.microsoft.com/office/drawing/2014/main" val="1397115428"/>
                    </a:ext>
                  </a:extLst>
                </a:gridCol>
                <a:gridCol w="1788564">
                  <a:extLst>
                    <a:ext uri="{9D8B030D-6E8A-4147-A177-3AD203B41FA5}">
                      <a16:colId xmlns:a16="http://schemas.microsoft.com/office/drawing/2014/main" val="202708452"/>
                    </a:ext>
                  </a:extLst>
                </a:gridCol>
                <a:gridCol w="1236126">
                  <a:extLst>
                    <a:ext uri="{9D8B030D-6E8A-4147-A177-3AD203B41FA5}">
                      <a16:colId xmlns:a16="http://schemas.microsoft.com/office/drawing/2014/main" val="713556056"/>
                    </a:ext>
                  </a:extLst>
                </a:gridCol>
                <a:gridCol w="1290741">
                  <a:extLst>
                    <a:ext uri="{9D8B030D-6E8A-4147-A177-3AD203B41FA5}">
                      <a16:colId xmlns:a16="http://schemas.microsoft.com/office/drawing/2014/main" val="143176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8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6.4 to 1</a:t>
                      </a:r>
                    </a:p>
                    <a:p>
                      <a:pPr algn="ctr"/>
                      <a:r>
                        <a:rPr lang="en-US" dirty="0"/>
                        <a:t>Prison &amp; Jails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4.5 to 1</a:t>
                      </a:r>
                    </a:p>
                    <a:p>
                      <a:pPr algn="l"/>
                      <a:r>
                        <a:rPr lang="en-US" dirty="0"/>
                        <a:t>Prisons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77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03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D844-6010-2849-9122-7D56A82E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8214"/>
            <a:ext cx="10515600" cy="1325563"/>
          </a:xfrm>
        </p:spPr>
        <p:txBody>
          <a:bodyPr/>
          <a:lstStyle/>
          <a:p>
            <a:r>
              <a:rPr lang="en-US" dirty="0"/>
              <a:t>Disproportionality Ratio &amp; Incarceration Rate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56CCA5-A2E3-0A43-877F-D2EE9D40F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55943"/>
              </p:ext>
            </p:extLst>
          </p:nvPr>
        </p:nvGraphicFramePr>
        <p:xfrm>
          <a:off x="715616" y="805049"/>
          <a:ext cx="10730949" cy="583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374">
                  <a:extLst>
                    <a:ext uri="{9D8B030D-6E8A-4147-A177-3AD203B41FA5}">
                      <a16:colId xmlns:a16="http://schemas.microsoft.com/office/drawing/2014/main" val="3242448668"/>
                    </a:ext>
                  </a:extLst>
                </a:gridCol>
                <a:gridCol w="983408">
                  <a:extLst>
                    <a:ext uri="{9D8B030D-6E8A-4147-A177-3AD203B41FA5}">
                      <a16:colId xmlns:a16="http://schemas.microsoft.com/office/drawing/2014/main" val="3255681532"/>
                    </a:ext>
                  </a:extLst>
                </a:gridCol>
                <a:gridCol w="1300040">
                  <a:extLst>
                    <a:ext uri="{9D8B030D-6E8A-4147-A177-3AD203B41FA5}">
                      <a16:colId xmlns:a16="http://schemas.microsoft.com/office/drawing/2014/main" val="2795030253"/>
                    </a:ext>
                  </a:extLst>
                </a:gridCol>
                <a:gridCol w="1654096">
                  <a:extLst>
                    <a:ext uri="{9D8B030D-6E8A-4147-A177-3AD203B41FA5}">
                      <a16:colId xmlns:a16="http://schemas.microsoft.com/office/drawing/2014/main" val="2670935252"/>
                    </a:ext>
                  </a:extLst>
                </a:gridCol>
                <a:gridCol w="2641490">
                  <a:extLst>
                    <a:ext uri="{9D8B030D-6E8A-4147-A177-3AD203B41FA5}">
                      <a16:colId xmlns:a16="http://schemas.microsoft.com/office/drawing/2014/main" val="156880408"/>
                    </a:ext>
                  </a:extLst>
                </a:gridCol>
                <a:gridCol w="2143541">
                  <a:extLst>
                    <a:ext uri="{9D8B030D-6E8A-4147-A177-3AD203B41FA5}">
                      <a16:colId xmlns:a16="http://schemas.microsoft.com/office/drawing/2014/main" val="2311400623"/>
                    </a:ext>
                  </a:extLst>
                </a:gridCol>
              </a:tblGrid>
              <a:tr h="9260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 </a:t>
                      </a:r>
                      <a:r>
                        <a:rPr lang="en-US" dirty="0">
                          <a:solidFill>
                            <a:schemeClr val="accent4"/>
                          </a:solidFill>
                        </a:rPr>
                        <a:t>(</a:t>
                      </a:r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prison &amp; jail)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2010</a:t>
                      </a:r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(All </a:t>
                      </a:r>
                    </a:p>
                    <a:p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facilities)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 Jail; 2017 Prison 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(per 100,000 residents ages 15-64)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 </a:t>
                      </a:r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(prison)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656622"/>
                  </a:ext>
                </a:extLst>
              </a:tr>
              <a:tr h="926078">
                <a:tc>
                  <a:txBody>
                    <a:bodyPr/>
                    <a:lstStyle/>
                    <a:p>
                      <a:r>
                        <a:rPr lang="en-US" dirty="0"/>
                        <a:t>Disproportionality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B/W 14.17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B/W 6.4</a:t>
                      </a:r>
                    </a:p>
                    <a:p>
                      <a:r>
                        <a:rPr lang="en-US" dirty="0"/>
                        <a:t>H/W 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B/W 6.05</a:t>
                      </a:r>
                    </a:p>
                    <a:p>
                      <a:r>
                        <a:rPr lang="en-US" dirty="0"/>
                        <a:t>H/W 1.53</a:t>
                      </a:r>
                    </a:p>
                    <a:p>
                      <a:r>
                        <a:rPr lang="en-US" dirty="0"/>
                        <a:t>NA/W 3.64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B/W Prison – 4.41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H/W Prison – 1.29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NA/W Prison – 3.61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B/W 4.64</a:t>
                      </a:r>
                    </a:p>
                    <a:p>
                      <a:r>
                        <a:rPr lang="en-US" dirty="0"/>
                        <a:t>H/W 1.24</a:t>
                      </a:r>
                    </a:p>
                    <a:p>
                      <a:r>
                        <a:rPr lang="en-US" dirty="0"/>
                        <a:t>NA 3.64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258115"/>
                  </a:ext>
                </a:extLst>
              </a:tr>
              <a:tr h="926078">
                <a:tc>
                  <a:txBody>
                    <a:bodyPr/>
                    <a:lstStyle/>
                    <a:p>
                      <a:r>
                        <a:rPr lang="en-US" dirty="0"/>
                        <a:t>Incarceration rate per 100,000 white residents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Jail – 172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Prison – 340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(512 prison + jail)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911830"/>
                  </a:ext>
                </a:extLst>
              </a:tr>
              <a:tr h="926078">
                <a:tc>
                  <a:txBody>
                    <a:bodyPr/>
                    <a:lstStyle/>
                    <a:p>
                      <a:r>
                        <a:rPr lang="en-US" dirty="0"/>
                        <a:t>Incarceration rate per 100,000 per Black residents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1,341.8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Jail – 638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Prison – 1498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(2,136 prison + jail)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869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52088"/>
                  </a:ext>
                </a:extLst>
              </a:tr>
              <a:tr h="1203901">
                <a:tc>
                  <a:txBody>
                    <a:bodyPr/>
                    <a:lstStyle/>
                    <a:p>
                      <a:r>
                        <a:rPr lang="en-US" dirty="0"/>
                        <a:t>Incarceration rate per 100,000 Native American residents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Jail – 497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Prison – 1227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(1,724 prison + jail)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682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713686"/>
                  </a:ext>
                </a:extLst>
              </a:tr>
              <a:tr h="926078">
                <a:tc>
                  <a:txBody>
                    <a:bodyPr/>
                    <a:lstStyle/>
                    <a:p>
                      <a:r>
                        <a:rPr lang="en-US" dirty="0"/>
                        <a:t>Incarceration rate per 100,000 Latina/o residents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Jail – 224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Prison – 438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(662 prison + jail)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2545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F53A15-9A00-F644-B540-A710F27AA103}"/>
              </a:ext>
            </a:extLst>
          </p:cNvPr>
          <p:cNvSpPr txBox="1"/>
          <p:nvPr/>
        </p:nvSpPr>
        <p:spPr>
          <a:xfrm rot="16200000">
            <a:off x="-51053" y="3135815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1143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4340-02B8-164A-AEB1-1237A1C4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incarceration in 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AD10-E38A-A048-934C-27B63C021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1983 – 9,810 people locked up in jails and state prisons; </a:t>
            </a:r>
            <a:br>
              <a:rPr lang="en-US" dirty="0"/>
            </a:br>
            <a:r>
              <a:rPr lang="en-US" dirty="0"/>
              <a:t>WA population 4.344 million</a:t>
            </a:r>
          </a:p>
          <a:p>
            <a:pPr marL="457200" lvl="1" indent="0">
              <a:buNone/>
            </a:pPr>
            <a:r>
              <a:rPr lang="en-US" dirty="0"/>
              <a:t>Incarceration rate = </a:t>
            </a:r>
            <a:r>
              <a:rPr lang="en-US" b="1" dirty="0">
                <a:highlight>
                  <a:srgbClr val="FFFF00"/>
                </a:highlight>
              </a:rPr>
              <a:t>226 per 100,000 residents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2015 – 26,913 people locked up in jails and state prisons</a:t>
            </a:r>
            <a:br>
              <a:rPr lang="en-US" dirty="0"/>
            </a:br>
            <a:r>
              <a:rPr lang="en-US" dirty="0"/>
              <a:t>WA population 7.164 million</a:t>
            </a:r>
          </a:p>
          <a:p>
            <a:pPr marL="457200" lvl="1" indent="0">
              <a:buNone/>
            </a:pPr>
            <a:r>
              <a:rPr lang="en-US" dirty="0"/>
              <a:t>Incarceration rate = </a:t>
            </a:r>
            <a:r>
              <a:rPr lang="en-US" b="1" dirty="0">
                <a:highlight>
                  <a:srgbClr val="FF00FF"/>
                </a:highlight>
              </a:rPr>
              <a:t>376 per 100,000 residents</a:t>
            </a:r>
          </a:p>
        </p:txBody>
      </p:sp>
    </p:spTree>
    <p:extLst>
      <p:ext uri="{BB962C8B-B14F-4D97-AF65-F5344CB8AC3E}">
        <p14:creationId xmlns:p14="http://schemas.microsoft.com/office/powerpoint/2010/main" val="105315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39718-9717-644D-B4F1-7E83C83E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Broadening our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531D5-A078-2E4A-A0D4-9F2984FDD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supervision</a:t>
            </a:r>
          </a:p>
          <a:p>
            <a:r>
              <a:rPr lang="en-US" dirty="0"/>
              <a:t>Reentry</a:t>
            </a:r>
          </a:p>
          <a:p>
            <a:r>
              <a:rPr lang="en-US" dirty="0"/>
              <a:t>Collateral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141288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ACBA2-07E9-B04A-8A86-B1826ABA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Closing Thoughts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3C83-E276-AC4B-803E-AACB0655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3CA75-082C-5D40-9E89-275259DA3884}"/>
              </a:ext>
            </a:extLst>
          </p:cNvPr>
          <p:cNvSpPr txBox="1"/>
          <p:nvPr/>
        </p:nvSpPr>
        <p:spPr>
          <a:xfrm>
            <a:off x="949046" y="4695568"/>
            <a:ext cx="2425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 general meeting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June 11, 2021</a:t>
            </a:r>
          </a:p>
          <a:p>
            <a:r>
              <a:rPr lang="en-US" sz="2000" dirty="0">
                <a:solidFill>
                  <a:schemeClr val="bg1"/>
                </a:solidFill>
              </a:rPr>
              <a:t>Noon to 1:15pm</a:t>
            </a:r>
          </a:p>
          <a:p>
            <a:r>
              <a:rPr lang="en-US" sz="2000" dirty="0">
                <a:solidFill>
                  <a:schemeClr val="bg1"/>
                </a:solidFill>
              </a:rPr>
              <a:t>Same zoom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A9E13-8837-B040-BE7E-2F8E10191C09}"/>
              </a:ext>
            </a:extLst>
          </p:cNvPr>
          <p:cNvSpPr txBox="1"/>
          <p:nvPr/>
        </p:nvSpPr>
        <p:spPr>
          <a:xfrm>
            <a:off x="5078629" y="2236578"/>
            <a:ext cx="5535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Nose to the </a:t>
            </a:r>
          </a:p>
          <a:p>
            <a:r>
              <a:rPr lang="en-US" sz="4400" dirty="0"/>
              <a:t>grindstone time.</a:t>
            </a:r>
          </a:p>
        </p:txBody>
      </p:sp>
    </p:spTree>
    <p:extLst>
      <p:ext uri="{BB962C8B-B14F-4D97-AF65-F5344CB8AC3E}">
        <p14:creationId xmlns:p14="http://schemas.microsoft.com/office/powerpoint/2010/main" val="93759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321</Words>
  <Application>Microsoft Macintosh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Task Force 2.0</vt:lpstr>
      <vt:lpstr>Metrics</vt:lpstr>
      <vt:lpstr>Disproportionality Ratio &amp; Incarceration Rate</vt:lpstr>
      <vt:lpstr>Mass incarceration in WA</vt:lpstr>
      <vt:lpstr>Broadening our investigation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2.0</dc:title>
  <dc:creator>Chang, Robert (Faculty)</dc:creator>
  <cp:lastModifiedBy>Chang, Robert (Faculty)</cp:lastModifiedBy>
  <cp:revision>24</cp:revision>
  <dcterms:created xsi:type="dcterms:W3CDTF">2020-11-13T19:34:29Z</dcterms:created>
  <dcterms:modified xsi:type="dcterms:W3CDTF">2021-05-14T18:44:49Z</dcterms:modified>
</cp:coreProperties>
</file>