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3574-4DF8-4E86-8757-CFA56B6E89E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D281-72CE-498D-80DE-98D4AE2A0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Dec. 2 Meeting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I.		Brief </a:t>
            </a:r>
            <a:r>
              <a:rPr lang="en-US" dirty="0"/>
              <a:t>introductions and summary of first </a:t>
            </a:r>
            <a:r>
              <a:rPr lang="en-US" dirty="0" smtClean="0"/>
              <a:t>	meeting </a:t>
            </a:r>
            <a:r>
              <a:rPr lang="en-US" dirty="0"/>
              <a:t>(10 minutes) </a:t>
            </a:r>
          </a:p>
          <a:p>
            <a:pPr>
              <a:buNone/>
            </a:pPr>
            <a:r>
              <a:rPr lang="en-US" dirty="0"/>
              <a:t>II. </a:t>
            </a:r>
            <a:r>
              <a:rPr lang="en-US" dirty="0" smtClean="0"/>
              <a:t>	Progress </a:t>
            </a:r>
            <a:r>
              <a:rPr lang="en-US" dirty="0"/>
              <a:t>report + articulation of next steps </a:t>
            </a:r>
            <a:r>
              <a:rPr lang="en-US" dirty="0" smtClean="0"/>
              <a:t>	(</a:t>
            </a:r>
            <a:r>
              <a:rPr lang="en-US" dirty="0"/>
              <a:t>10 minutes) </a:t>
            </a:r>
          </a:p>
          <a:p>
            <a:pPr>
              <a:buNone/>
            </a:pPr>
            <a:r>
              <a:rPr lang="en-US" dirty="0"/>
              <a:t>III. </a:t>
            </a:r>
            <a:r>
              <a:rPr lang="en-US" dirty="0" smtClean="0"/>
              <a:t>	Formalizing </a:t>
            </a:r>
            <a:r>
              <a:rPr lang="en-US" dirty="0"/>
              <a:t>participation of organizations (15 </a:t>
            </a:r>
            <a:r>
              <a:rPr lang="en-US" dirty="0" smtClean="0"/>
              <a:t>	minutes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IV</a:t>
            </a:r>
            <a:r>
              <a:rPr lang="en-US" dirty="0" smtClean="0"/>
              <a:t>.	March </a:t>
            </a:r>
            <a:r>
              <a:rPr lang="en-US" dirty="0"/>
              <a:t>2 meeting with Washington Supreme </a:t>
            </a:r>
            <a:r>
              <a:rPr lang="en-US" dirty="0" smtClean="0"/>
              <a:t>	Court </a:t>
            </a:r>
            <a:r>
              <a:rPr lang="en-US" dirty="0"/>
              <a:t>(10 minutes) </a:t>
            </a:r>
          </a:p>
          <a:p>
            <a:pPr>
              <a:buNone/>
            </a:pPr>
            <a:r>
              <a:rPr lang="en-US" dirty="0"/>
              <a:t>V. </a:t>
            </a:r>
            <a:r>
              <a:rPr lang="en-US" dirty="0" smtClean="0"/>
              <a:t>	Set </a:t>
            </a:r>
            <a:r>
              <a:rPr lang="en-US" dirty="0"/>
              <a:t>next meeting, adjourn general meeting, </a:t>
            </a:r>
            <a:r>
              <a:rPr lang="en-US" dirty="0" smtClean="0"/>
              <a:t>	and </a:t>
            </a:r>
            <a:r>
              <a:rPr lang="en-US" dirty="0"/>
              <a:t>convene working groups (45 minutes)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Group 2:  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	Engage in community outreach efforts to ensure that we are listening to interested/affected communities</a:t>
            </a:r>
          </a:p>
          <a:p>
            <a:pPr>
              <a:buNone/>
            </a:pPr>
            <a:r>
              <a:rPr lang="en-US" dirty="0" smtClean="0"/>
              <a:t>2.	Plan dialogue among the interested parties involved in the criminal justice system</a:t>
            </a:r>
          </a:p>
          <a:p>
            <a:pPr>
              <a:buNone/>
            </a:pPr>
            <a:r>
              <a:rPr lang="en-US" dirty="0" smtClean="0"/>
              <a:t>3.	Specifically, this will include public events that might be planned at each of the 3 law schools; consider other venues in order to foster greater community engagement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3: 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Pull together the research and findings that exist that is specific to WA; where this doesn’t exist, pull together national stats (could include state specific if demographics and other social conditions justify comparison)</a:t>
            </a:r>
          </a:p>
          <a:p>
            <a:pPr marL="514350" indent="-514350">
              <a:buNone/>
            </a:pPr>
            <a:r>
              <a:rPr lang="en-US" dirty="0" smtClean="0"/>
              <a:t>	Time:  complete by mid-December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Assess the research, including identifying strengths and weaknesses</a:t>
            </a:r>
          </a:p>
          <a:p>
            <a:pPr marL="514350" indent="-514350">
              <a:buNone/>
            </a:pPr>
            <a:r>
              <a:rPr lang="en-US" dirty="0" smtClean="0"/>
              <a:t>	Time:  complete by mid-January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Develop abstracts and executive summaries (if they don’t already exist) </a:t>
            </a:r>
          </a:p>
          <a:p>
            <a:pPr marL="514350" indent="-514350">
              <a:buNone/>
            </a:pPr>
            <a:r>
              <a:rPr lang="en-US" dirty="0" smtClean="0"/>
              <a:t>	Time:  complete by end of January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Identify areas where further work is necessary or beneficial; interface with working group 1 to assess feasibility of follow up research, and follow through</a:t>
            </a:r>
          </a:p>
          <a:p>
            <a:pPr marL="514350" indent="-514350">
              <a:buNone/>
            </a:pPr>
            <a:r>
              <a:rPr lang="en-US" dirty="0" smtClean="0"/>
              <a:t>	Time:  uncertain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Make this work accessible to the public—the three law schools, web presence?</a:t>
            </a:r>
          </a:p>
          <a:p>
            <a:pPr marL="514350" indent="-514350">
              <a:buNone/>
            </a:pPr>
            <a:r>
              <a:rPr lang="en-US" dirty="0" smtClean="0"/>
              <a:t>	Time:  complete by end of January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Develop in a publishable form the findings, and working with Group 4, the recommendations and implementation plan.  Work to get all 3 law school’s law reviews to co-publish this material.  In order to emphasize collective work that went into this, rather than individual authors, publish as the work product of Working Groups 3 and 4. </a:t>
            </a:r>
          </a:p>
          <a:p>
            <a:pPr marL="514350" indent="-514350">
              <a:buNone/>
            </a:pPr>
            <a:r>
              <a:rPr lang="en-US" dirty="0" smtClean="0"/>
              <a:t>	Time:  submit spring 2011 cycle for fall 2011 publication?  Too ambitious?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Develop recommendations that flow from Working Group 3’s work product</a:t>
            </a:r>
          </a:p>
          <a:p>
            <a:pPr marL="514350" indent="-514350">
              <a:buNone/>
            </a:pPr>
            <a:r>
              <a:rPr lang="en-US" dirty="0" smtClean="0"/>
              <a:t>	Time:  though dependent on Group 3, begin work now based on findings and recommendations that already exist; complete by mid-February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Refine recommendations for structural reform targeted at institutional actors within system</a:t>
            </a:r>
          </a:p>
          <a:p>
            <a:pPr marL="514350" indent="-514350">
              <a:buNone/>
            </a:pPr>
            <a:r>
              <a:rPr lang="en-US" dirty="0" smtClean="0"/>
              <a:t>	Time:  preliminary by mid-February; refined, late Spring 2011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Develop implementation plan</a:t>
            </a:r>
          </a:p>
          <a:p>
            <a:pPr marL="514350" indent="-514350">
              <a:buNone/>
            </a:pPr>
            <a:r>
              <a:rPr lang="en-US" dirty="0" smtClean="0"/>
              <a:t>	Time:  Summer 2011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Interface with Working Group 1: Oversight to assess progress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5: 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Develop educational programming for the following:</a:t>
            </a:r>
          </a:p>
          <a:p>
            <a:pPr marL="514350" indent="-514350">
              <a:buAutoNum type="arabicPeriod"/>
            </a:pPr>
            <a:r>
              <a:rPr lang="en-US" dirty="0" smtClean="0"/>
              <a:t>Bench</a:t>
            </a:r>
          </a:p>
          <a:p>
            <a:pPr marL="514350" indent="-514350">
              <a:buAutoNum type="arabicPeriod"/>
            </a:pPr>
            <a:r>
              <a:rPr lang="en-US" dirty="0" smtClean="0"/>
              <a:t>Bar</a:t>
            </a:r>
          </a:p>
          <a:p>
            <a:pPr marL="514350" indent="-514350">
              <a:buAutoNum type="arabicPeriod"/>
            </a:pPr>
            <a:r>
              <a:rPr lang="en-US" dirty="0" smtClean="0"/>
              <a:t>Law Enforcement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Public</a:t>
            </a:r>
          </a:p>
          <a:p>
            <a:pPr marL="514350" indent="-514350">
              <a:buAutoNum type="arabicPeriod"/>
            </a:pPr>
            <a:r>
              <a:rPr lang="en-US" dirty="0" smtClean="0"/>
              <a:t>Law schools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Colleges</a:t>
            </a:r>
          </a:p>
          <a:p>
            <a:pPr marL="514350" indent="-514350">
              <a:buAutoNum type="arabicPeriod"/>
            </a:pPr>
            <a:r>
              <a:rPr lang="en-US" dirty="0" smtClean="0"/>
              <a:t>High schools and below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1: 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all of this gets done</a:t>
            </a:r>
          </a:p>
          <a:p>
            <a:r>
              <a:rPr lang="en-US" dirty="0" smtClean="0"/>
              <a:t>Make sure all the working groups have the resources they need to complete their tasks</a:t>
            </a:r>
          </a:p>
          <a:p>
            <a:r>
              <a:rPr lang="en-US" dirty="0" smtClean="0"/>
              <a:t>Develop metrics to assess progress or lack thereof</a:t>
            </a:r>
          </a:p>
          <a:p>
            <a:r>
              <a:rPr lang="en-US" b="1" dirty="0" smtClean="0"/>
              <a:t>Communications strategy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2133600"/>
            <a:ext cx="43434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Race and the Criminal Justice System Task Force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81000" y="1676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WSBA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0" y="609600"/>
            <a:ext cx="1295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MBAs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81600" y="6858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Judicial</a:t>
            </a:r>
          </a:p>
          <a:p>
            <a:pPr algn="ctr"/>
            <a:r>
              <a:rPr lang="en-US" dirty="0" smtClean="0"/>
              <a:t>Commissions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81800" y="3276600"/>
            <a:ext cx="213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Commissions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781800" y="15240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AOC, including WSCCR and others?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04800" y="28194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Law Schools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33400" y="38862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ATJ Board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48006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WAPA and Prosecuting Attorney Offices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5334000"/>
            <a:ext cx="2057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WASPC and other Law Enforcement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934200" y="4343400"/>
            <a:ext cx="2057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Community Organizations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600200" y="609600"/>
            <a:ext cx="2057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Legislative and other Local Government</a:t>
            </a:r>
            <a:endParaRPr lang="en-US" dirty="0"/>
          </a:p>
        </p:txBody>
      </p:sp>
      <p:cxnSp>
        <p:nvCxnSpPr>
          <p:cNvPr id="19" name="Straight Connector 18"/>
          <p:cNvCxnSpPr>
            <a:stCxn id="6" idx="4"/>
            <a:endCxn id="4" idx="0"/>
          </p:cNvCxnSpPr>
          <p:nvPr/>
        </p:nvCxnSpPr>
        <p:spPr>
          <a:xfrm rot="5400000">
            <a:off x="4152900" y="18288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</p:cNvCxnSpPr>
          <p:nvPr/>
        </p:nvCxnSpPr>
        <p:spPr>
          <a:xfrm rot="5400000">
            <a:off x="5581650" y="1657350"/>
            <a:ext cx="762000" cy="647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6324600" y="2743200"/>
            <a:ext cx="609600" cy="1524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0"/>
            <a:endCxn id="4" idx="4"/>
          </p:cNvCxnSpPr>
          <p:nvPr/>
        </p:nvCxnSpPr>
        <p:spPr>
          <a:xfrm rot="5400000" flipH="1" flipV="1">
            <a:off x="4114800" y="49911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7"/>
          </p:cNvCxnSpPr>
          <p:nvPr/>
        </p:nvCxnSpPr>
        <p:spPr>
          <a:xfrm rot="5400000" flipH="1" flipV="1">
            <a:off x="2818278" y="4673226"/>
            <a:ext cx="407148" cy="20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76400" y="3886200"/>
            <a:ext cx="6858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6"/>
            <a:endCxn id="4" idx="2"/>
          </p:cNvCxnSpPr>
          <p:nvPr/>
        </p:nvCxnSpPr>
        <p:spPr>
          <a:xfrm>
            <a:off x="1676400" y="3276600"/>
            <a:ext cx="609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2286000"/>
            <a:ext cx="9906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10200" y="5029200"/>
            <a:ext cx="1447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TDA and Criminal Defense Bar</a:t>
            </a:r>
            <a:endParaRPr lang="en-US" dirty="0"/>
          </a:p>
        </p:txBody>
      </p:sp>
      <p:cxnSp>
        <p:nvCxnSpPr>
          <p:cNvPr id="51" name="Straight Connector 50"/>
          <p:cNvCxnSpPr>
            <a:endCxn id="40" idx="0"/>
          </p:cNvCxnSpPr>
          <p:nvPr/>
        </p:nvCxnSpPr>
        <p:spPr>
          <a:xfrm rot="16200000" flipH="1">
            <a:off x="5734050" y="4629150"/>
            <a:ext cx="4572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7467600" y="152400"/>
            <a:ext cx="1447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</a:t>
            </a:r>
            <a:r>
              <a:rPr lang="en-US" dirty="0" err="1" smtClean="0"/>
              <a:t>opportu-nities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Dec. 2 Meeting Agenda</vt:lpstr>
      <vt:lpstr>Working Group 2:  Community Engagement</vt:lpstr>
      <vt:lpstr>Working Group 3:  Research</vt:lpstr>
      <vt:lpstr>Working Group 3 (cont.)</vt:lpstr>
      <vt:lpstr>Working Group 4</vt:lpstr>
      <vt:lpstr>Working Group 5:  Education</vt:lpstr>
      <vt:lpstr>Working Group 1:  Oversight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robert chang</dc:creator>
  <cp:lastModifiedBy>robert chang</cp:lastModifiedBy>
  <cp:revision>19</cp:revision>
  <dcterms:created xsi:type="dcterms:W3CDTF">2010-12-01T21:32:55Z</dcterms:created>
  <dcterms:modified xsi:type="dcterms:W3CDTF">2010-12-03T19:11:49Z</dcterms:modified>
</cp:coreProperties>
</file>