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71" r:id="rId11"/>
    <p:sldId id="266" r:id="rId12"/>
    <p:sldId id="267" r:id="rId13"/>
    <p:sldId id="269" r:id="rId14"/>
    <p:sldId id="270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83" autoAdjust="0"/>
  </p:normalViewPr>
  <p:slideViewPr>
    <p:cSldViewPr snapToGrid="0"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13D08-4163-4563-BBAD-E85424543D1B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1B4BE-C4FD-432D-A6CA-AD3F4E27E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082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Wa</a:t>
            </a:r>
            <a:r>
              <a:rPr lang="en-US" baseline="0" dirty="0" smtClean="0"/>
              <a:t> state </a:t>
            </a:r>
            <a:r>
              <a:rPr lang="en-US" baseline="0" dirty="0" err="1" smtClean="0"/>
              <a:t>dmc</a:t>
            </a:r>
            <a:r>
              <a:rPr lang="en-US" baseline="0" dirty="0" smtClean="0"/>
              <a:t> assessment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B4BE-C4FD-432D-A6CA-AD3F4E27E04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6501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RRIs can tell</a:t>
            </a:r>
            <a:r>
              <a:rPr lang="en-US" baseline="0" dirty="0" smtClean="0"/>
              <a:t> you about disproportionality of CASES but not disproportionality of offenders being apprehended and referred. For that, you need actual offense rates. The closest we can get is self-report. There is some evidence from three large studies (in Seattle, Rochester, and Pittsburgh) that African Americans and Hispanics self-report slightly higher rates of offending than whites. However, their amount of apprehension and referral are much, much higher. In fact, in the study in Seattle, Asians self-reported offending at much lower rates than whites, but were apprehended and referred at about the same rate. This amounts to disproportionality even though we see non in the RRIs.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finding of DMC is consistent. However, “findings of disproportionality cannot be used to conclude that there is racial bias in the system” (or that there is differential</a:t>
            </a:r>
            <a:r>
              <a:rPr lang="en-US" baseline="0" dirty="0" smtClean="0"/>
              <a:t> offending.)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 Risk factors: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 of neighborhood, family economic status, family structure (single parents), age of mother at first birth (teen moms) and youth educational problems (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" action="ppaction://hlinkfile" tooltip="Huizinga, 2007 #31"/>
              </a:rPr>
              <a:t>Huizinga, et al., 2007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 Adverse Childhood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Experiences.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B4BE-C4FD-432D-A6CA-AD3F4E27E0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103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Differential treatment of crack and powdered cocaine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B4BE-C4FD-432D-A6CA-AD3F4E27E0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6659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 of 40 interviews thus</a:t>
            </a:r>
            <a:r>
              <a:rPr lang="en-US" baseline="0" dirty="0" smtClean="0"/>
              <a:t> far. The category o</a:t>
            </a:r>
            <a:r>
              <a:rPr lang="en-US" dirty="0" smtClean="0"/>
              <a:t>ther included: detention</a:t>
            </a:r>
            <a:r>
              <a:rPr lang="en-US" baseline="0" dirty="0" smtClean="0"/>
              <a:t> manager, probation manager, members of existing DMC committee’s, system </a:t>
            </a:r>
            <a:r>
              <a:rPr lang="en-US" baseline="0" dirty="0" err="1" smtClean="0"/>
              <a:t>intergration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E03B4-C1DA-4811-857D-A33FFCE16FB4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058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must know the disease before treating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B4BE-C4FD-432D-A6CA-AD3F4E27E04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765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44B3-BFCA-41B7-9A55-F7F10E7F681A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29188" y="6569292"/>
            <a:ext cx="2133600" cy="365125"/>
          </a:xfrm>
        </p:spPr>
        <p:txBody>
          <a:bodyPr/>
          <a:lstStyle/>
          <a:p>
            <a:fld id="{A2385B9C-4247-4618-BB24-1919C81DF4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733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8E9C-7763-479E-A2A8-B366C6237648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591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0394-6233-4588-B6D7-2161B28F64CD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5590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3504-E59A-44B3-B8CD-E40047F4A3B4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337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A4FA-6FEF-4F3E-A009-4A19F013DC13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758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D5B0-1212-4706-A20C-851C8D167737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472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2100-BAF9-447F-9715-7006542BC52E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747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CB05-156D-4C33-A731-CDC35E9B7558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960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0BEB8-ED4D-4D8A-BF71-855333D1C030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000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D79A-251A-45F8-92D4-C70B527A34B0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216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2588-590A-4031-A6CE-4B137B1B55F6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334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C9277-61F8-48B2-A447-918CB9E3592D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6662" y="65442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5B9C-4247-4618-BB24-1919C81DF4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308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Starcia@uw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ullmann@uw.edu" TargetMode="External"/><Relationship Id="rId5" Type="http://schemas.openxmlformats.org/officeDocument/2006/relationships/hyperlink" Target="http://www.uwhelpingfamilies.org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14" y="284080"/>
            <a:ext cx="2247774" cy="4195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85676" y="4770298"/>
            <a:ext cx="230179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Starcia Ague, B.A.</a:t>
            </a:r>
          </a:p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Michael </a:t>
            </a:r>
            <a:r>
              <a:rPr lang="en-US" sz="1400" dirty="0">
                <a:solidFill>
                  <a:prstClr val="black"/>
                </a:solidFill>
              </a:rPr>
              <a:t>D. Pullmann, Ph.D</a:t>
            </a:r>
            <a:r>
              <a:rPr lang="en-US" sz="1400" dirty="0" smtClean="0">
                <a:solidFill>
                  <a:prstClr val="black"/>
                </a:solidFill>
              </a:rPr>
              <a:t>.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</a:rPr>
              <a:t>Eric Trupin, Ph.D</a:t>
            </a:r>
            <a:r>
              <a:rPr lang="en-US" sz="1400" dirty="0" smtClean="0">
                <a:solidFill>
                  <a:prstClr val="black"/>
                </a:solidFill>
              </a:rPr>
              <a:t>.</a:t>
            </a:r>
          </a:p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&amp;</a:t>
            </a:r>
          </a:p>
          <a:p>
            <a:pPr algn="ctr"/>
            <a:r>
              <a:rPr lang="en-US" sz="1400" smtClean="0">
                <a:solidFill>
                  <a:prstClr val="black"/>
                </a:solidFill>
              </a:rPr>
              <a:t>Ryan Pinto, </a:t>
            </a:r>
            <a:r>
              <a:rPr lang="en-US" sz="1400" dirty="0" smtClean="0">
                <a:solidFill>
                  <a:prstClr val="black"/>
                </a:solidFill>
              </a:rPr>
              <a:t>M.A.</a:t>
            </a:r>
            <a:endParaRPr lang="en-US" sz="1400" dirty="0">
              <a:solidFill>
                <a:prstClr val="black"/>
              </a:solidFill>
            </a:endParaRP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14896"/>
            <a:ext cx="2402951" cy="77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248400" y="6328230"/>
            <a:ext cx="283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F0"/>
                </a:solidFill>
                <a:hlinkClick r:id="rId5"/>
              </a:rPr>
              <a:t>www.uwhelpingfamilies.org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308467"/>
            <a:ext cx="24816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hlinkClick r:id="rId6"/>
              </a:rPr>
              <a:t>Pullmann@uw.edu</a:t>
            </a:r>
            <a:r>
              <a:rPr lang="en-US" sz="1200" dirty="0">
                <a:solidFill>
                  <a:prstClr val="black"/>
                </a:solidFill>
              </a:rPr>
              <a:t>  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(206) </a:t>
            </a:r>
            <a:r>
              <a:rPr lang="en-US" sz="1200" dirty="0" smtClean="0">
                <a:solidFill>
                  <a:prstClr val="black"/>
                </a:solidFill>
              </a:rPr>
              <a:t>685-0408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  <a:hlinkClick r:id="rId7"/>
              </a:rPr>
              <a:t>Starcia@uw.edu</a:t>
            </a:r>
            <a:r>
              <a:rPr lang="en-US" sz="1200" dirty="0" smtClean="0">
                <a:solidFill>
                  <a:prstClr val="black"/>
                </a:solidFill>
              </a:rPr>
              <a:t>        (206) 543-5808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1"/>
                </a:solidFill>
                <a:latin typeface="Arial Black" pitchFamily="34" charset="0"/>
              </a:rPr>
              <a:t>Washington State Disproportionate </a:t>
            </a:r>
            <a:r>
              <a:rPr lang="en-US" sz="3600" dirty="0">
                <a:solidFill>
                  <a:schemeClr val="accent1"/>
                </a:solidFill>
                <a:latin typeface="Arial Black" pitchFamily="34" charset="0"/>
              </a:rPr>
              <a:t>M</a:t>
            </a:r>
            <a:r>
              <a:rPr lang="en-US" sz="3600" dirty="0" smtClean="0">
                <a:solidFill>
                  <a:schemeClr val="accent1"/>
                </a:solidFill>
                <a:latin typeface="Arial Black" pitchFamily="34" charset="0"/>
              </a:rPr>
              <a:t>inority Contact Assessment</a:t>
            </a:r>
          </a:p>
          <a:p>
            <a:pPr algn="ctr"/>
            <a:endParaRPr lang="en-US" sz="2000" dirty="0">
              <a:latin typeface="Arial Black" pitchFamily="34" charset="0"/>
            </a:endParaRPr>
          </a:p>
          <a:p>
            <a:pPr algn="ctr"/>
            <a:r>
              <a:rPr lang="en-US" sz="1400" dirty="0" smtClean="0">
                <a:latin typeface="Arial Black" pitchFamily="34" charset="0"/>
              </a:rPr>
              <a:t>The Division of Public Behavioral Health and Justice Policy</a:t>
            </a:r>
          </a:p>
          <a:p>
            <a:pPr algn="ctr"/>
            <a:r>
              <a:rPr lang="en-US" sz="1400" dirty="0">
                <a:latin typeface="Arial Black" pitchFamily="34" charset="0"/>
              </a:rPr>
              <a:t>a</a:t>
            </a:r>
            <a:r>
              <a:rPr lang="en-US" sz="1400" dirty="0" smtClean="0">
                <a:latin typeface="Arial Black" pitchFamily="34" charset="0"/>
              </a:rPr>
              <a:t>t the University of Washington Medical School</a:t>
            </a:r>
          </a:p>
          <a:p>
            <a:pPr algn="ctr"/>
            <a:r>
              <a:rPr lang="en-US" sz="1400" dirty="0" smtClean="0">
                <a:latin typeface="Arial Black" pitchFamily="34" charset="0"/>
              </a:rPr>
              <a:t>&amp;</a:t>
            </a:r>
          </a:p>
          <a:p>
            <a:pPr algn="ctr"/>
            <a:r>
              <a:rPr lang="en-US" sz="1400" dirty="0" smtClean="0">
                <a:latin typeface="Arial Black" pitchFamily="34" charset="0"/>
              </a:rPr>
              <a:t>The Washington State Partnership Council on Juvenile Justice</a:t>
            </a:r>
          </a:p>
          <a:p>
            <a:pPr algn="ctr"/>
            <a:endParaRPr lang="en-US" sz="1400" dirty="0">
              <a:latin typeface="Arial Black" pitchFamily="34" charset="0"/>
            </a:endParaRPr>
          </a:p>
          <a:p>
            <a:pPr algn="ctr"/>
            <a:r>
              <a:rPr lang="en-US" sz="1200" dirty="0" smtClean="0">
                <a:latin typeface="Arial Black" pitchFamily="34" charset="0"/>
              </a:rPr>
              <a:t>Presentation to the Washington State Supreme Court</a:t>
            </a:r>
          </a:p>
          <a:p>
            <a:pPr algn="ctr"/>
            <a:r>
              <a:rPr lang="en-US" sz="1200" dirty="0" smtClean="0">
                <a:latin typeface="Arial Black" pitchFamily="34" charset="0"/>
              </a:rPr>
              <a:t>March 22, 2012</a:t>
            </a:r>
          </a:p>
          <a:p>
            <a:pPr algn="ctr"/>
            <a:endParaRPr lang="en-US" sz="2000" dirty="0">
              <a:latin typeface="Arial Black" pitchFamily="34" charset="0"/>
            </a:endParaRPr>
          </a:p>
          <a:p>
            <a:pPr algn="ctr"/>
            <a:r>
              <a:rPr lang="en-US" sz="2000" dirty="0" smtClean="0">
                <a:latin typeface="Arial Black" pitchFamily="34" charset="0"/>
              </a:rPr>
              <a:t>  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295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Completed/Scheduled Interviews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32177785"/>
              </p:ext>
            </p:extLst>
          </p:nvPr>
        </p:nvGraphicFramePr>
        <p:xfrm>
          <a:off x="304800" y="838200"/>
          <a:ext cx="8458200" cy="554057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sx="101000" sy="101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33221"/>
                <a:gridCol w="936092"/>
                <a:gridCol w="934472"/>
                <a:gridCol w="731960"/>
                <a:gridCol w="894617"/>
                <a:gridCol w="894617"/>
                <a:gridCol w="1057275"/>
                <a:gridCol w="975946"/>
              </a:tblGrid>
              <a:tr h="1517214">
                <a:tc>
                  <a:txBody>
                    <a:bodyPr/>
                    <a:lstStyle/>
                    <a:p>
                      <a:r>
                        <a:rPr lang="en-US" dirty="0" smtClean="0"/>
                        <a:t>County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Judge  or Commissioner</a:t>
                      </a:r>
                      <a:endParaRPr lang="en-US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Court administration</a:t>
                      </a:r>
                      <a:endParaRPr lang="en-US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Police</a:t>
                      </a:r>
                      <a:endParaRPr lang="en-US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Community member</a:t>
                      </a:r>
                      <a:endParaRPr lang="en-US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Data analyst</a:t>
                      </a:r>
                      <a:endParaRPr lang="en-US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JDAI Coordinator</a:t>
                      </a:r>
                      <a:endParaRPr lang="en-US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Other  </a:t>
                      </a:r>
                      <a:endParaRPr lang="en-US" baseline="0" dirty="0"/>
                    </a:p>
                  </a:txBody>
                  <a:tcPr vert="vert270"/>
                </a:tc>
              </a:tr>
              <a:tr h="346980">
                <a:tc>
                  <a:txBody>
                    <a:bodyPr/>
                    <a:lstStyle/>
                    <a:p>
                      <a:r>
                        <a:rPr lang="en-US" dirty="0" smtClean="0"/>
                        <a:t>Adams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980">
                <a:tc>
                  <a:txBody>
                    <a:bodyPr/>
                    <a:lstStyle/>
                    <a:p>
                      <a:r>
                        <a:rPr lang="en-US" dirty="0" smtClean="0"/>
                        <a:t>Benton/Franklin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46980">
                <a:tc>
                  <a:txBody>
                    <a:bodyPr/>
                    <a:lstStyle/>
                    <a:p>
                      <a:r>
                        <a:rPr lang="en-US" dirty="0" smtClean="0"/>
                        <a:t>Clark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46980">
                <a:tc>
                  <a:txBody>
                    <a:bodyPr/>
                    <a:lstStyle/>
                    <a:p>
                      <a:r>
                        <a:rPr lang="en-US" dirty="0" smtClean="0"/>
                        <a:t>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980">
                <a:tc>
                  <a:txBody>
                    <a:bodyPr/>
                    <a:lstStyle/>
                    <a:p>
                      <a:r>
                        <a:rPr lang="en-US" dirty="0" smtClean="0"/>
                        <a:t>Kitsap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46980">
                <a:tc>
                  <a:txBody>
                    <a:bodyPr/>
                    <a:lstStyle/>
                    <a:p>
                      <a:r>
                        <a:rPr lang="en-US" dirty="0" smtClean="0"/>
                        <a:t>Mason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980">
                <a:tc>
                  <a:txBody>
                    <a:bodyPr/>
                    <a:lstStyle/>
                    <a:p>
                      <a:r>
                        <a:rPr lang="en-US" dirty="0" smtClean="0"/>
                        <a:t>Pierce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46980">
                <a:tc>
                  <a:txBody>
                    <a:bodyPr/>
                    <a:lstStyle/>
                    <a:p>
                      <a:r>
                        <a:rPr lang="en-US" dirty="0" smtClean="0"/>
                        <a:t>Skagit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980">
                <a:tc>
                  <a:txBody>
                    <a:bodyPr/>
                    <a:lstStyle/>
                    <a:p>
                      <a:r>
                        <a:rPr lang="en-US" dirty="0" smtClean="0"/>
                        <a:t>Spokane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980">
                <a:tc>
                  <a:txBody>
                    <a:bodyPr/>
                    <a:lstStyle/>
                    <a:p>
                      <a:r>
                        <a:rPr lang="en-US" dirty="0" smtClean="0"/>
                        <a:t>Thurston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46980">
                <a:tc>
                  <a:txBody>
                    <a:bodyPr/>
                    <a:lstStyle/>
                    <a:p>
                      <a:r>
                        <a:rPr lang="en-US" dirty="0" smtClean="0"/>
                        <a:t>Whatcom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174171" y="696689"/>
            <a:ext cx="8824686" cy="290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534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Preliminary findings: Data collection and analysis needs improvement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3462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Most law enforcement agencies collect data defined by the Uniform Crime Reports, excluding Hispanic ethnicity 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Most Hispanics categorized as white at arrest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Data on youth in probation are not consistently available nor centralized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Current categorizations may obscure the needs of certain groups of concern: East African immigrants, indigenous Mexicans, Eastern European immigrants, Southeast Asians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Some jurisdictions seem unclear about the definitions for decision points and/or racial and ethnic categories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Most jurisdictions need assistance in how to use data to assess and address DMC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88685" y="1161137"/>
            <a:ext cx="8824686" cy="290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706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8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Preliminary findings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7690"/>
            <a:ext cx="8229600" cy="483076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Highly localized &amp; variable from jurisdiction to jurisdiction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Awareness of DMC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“Ownership” of DMC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Explanations for DMC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Approaches to addressing DMC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Deep concern within most court administrations that disproportionality has remained steady while overall court contacts have dropped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“Loose coupling” of the juvenile justice system is cited as barrier to addressing DMC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4171" y="885371"/>
            <a:ext cx="8824686" cy="290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0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686" y="1338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Most common stakeholder explanations for DMC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658" y="1338948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Risk factors correlated with offending: Poverty, adverse childhood experiences, single parenting, adult supervision, gang presence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Targeted enforcement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Lack of trust or understanding among courts, police, and communities of color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Unequal social power—fewer minority political, business, and service system leaders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Conscious or unconscious bias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03199" y="1190154"/>
            <a:ext cx="8824686" cy="290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9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Approaches to addressing DMC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1584"/>
            <a:ext cx="8229600" cy="48768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Many jurisdictions have not made attempts to formally address DMC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Those that try to address it use one or more of the following approaches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1. Community engagement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2. Changes to policy and practice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3. Prevention and intervention programs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Most important: Base DMC reduction approaches on local data, local experiences, and local stakeholder involvement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4171" y="928913"/>
            <a:ext cx="8824686" cy="290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910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8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Next steps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Continue to interview stakeholders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For interested jurisdictions, work on more detailed analyses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Collaborate with WA-PCJJ to provide support to local jurisdictions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Final report due in October, 2012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74171" y="885371"/>
            <a:ext cx="8824686" cy="290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942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055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79392" y="86040"/>
            <a:ext cx="2136531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Differential offending behavior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73875" y="2102865"/>
            <a:ext cx="2104293" cy="19431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Differential treatment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11825" y="4104957"/>
            <a:ext cx="2104098" cy="128066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Risk factors (legal factors such as prior offense)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43600" y="2266950"/>
            <a:ext cx="3124200" cy="2133600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Disproportionate Minority Contact</a:t>
            </a:r>
            <a:endParaRPr lang="en-US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822331" y="1600200"/>
            <a:ext cx="3121269" cy="1600200"/>
          </a:xfrm>
          <a:prstGeom prst="straightConnector1">
            <a:avLst/>
          </a:prstGeom>
          <a:ln w="44450">
            <a:tailEnd type="arrow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</p:cNvCxnSpPr>
          <p:nvPr/>
        </p:nvCxnSpPr>
        <p:spPr>
          <a:xfrm>
            <a:off x="2878168" y="3074415"/>
            <a:ext cx="3077307" cy="294960"/>
          </a:xfrm>
          <a:prstGeom prst="straightConnector1">
            <a:avLst/>
          </a:prstGeom>
          <a:ln w="44450">
            <a:solidFill>
              <a:schemeClr val="accent3"/>
            </a:solidFill>
            <a:tailEnd type="arrow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822331" y="3581401"/>
            <a:ext cx="3121269" cy="990599"/>
          </a:xfrm>
          <a:prstGeom prst="straightConnector1">
            <a:avLst/>
          </a:prstGeom>
          <a:ln w="44450">
            <a:solidFill>
              <a:schemeClr val="accent4"/>
            </a:solidFill>
            <a:tailEnd type="arrow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812819" y="5429868"/>
            <a:ext cx="2117851" cy="123640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Risk factors (psycho-social)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878168" y="3886200"/>
            <a:ext cx="3065432" cy="1828800"/>
          </a:xfrm>
          <a:prstGeom prst="straightConnector1">
            <a:avLst/>
          </a:prstGeom>
          <a:ln w="44450">
            <a:solidFill>
              <a:schemeClr val="accent4"/>
            </a:solidFill>
            <a:tailEnd type="arrow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881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52385" y="572696"/>
            <a:ext cx="5762627" cy="5638800"/>
            <a:chOff x="52385" y="572696"/>
            <a:chExt cx="5762627" cy="5638800"/>
          </a:xfrm>
        </p:grpSpPr>
        <p:sp>
          <p:nvSpPr>
            <p:cNvPr id="19" name="Oval 18"/>
            <p:cNvSpPr/>
            <p:nvPr/>
          </p:nvSpPr>
          <p:spPr>
            <a:xfrm>
              <a:off x="52385" y="572696"/>
              <a:ext cx="5762627" cy="56388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81804" y="622176"/>
              <a:ext cx="208597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Macrosystem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5773" y="1076903"/>
            <a:ext cx="4895852" cy="4630387"/>
            <a:chOff x="4654138" y="1134093"/>
            <a:chExt cx="4895852" cy="4630387"/>
          </a:xfrm>
        </p:grpSpPr>
        <p:sp>
          <p:nvSpPr>
            <p:cNvPr id="13" name="Oval 12"/>
            <p:cNvSpPr/>
            <p:nvPr/>
          </p:nvSpPr>
          <p:spPr>
            <a:xfrm>
              <a:off x="4654138" y="1134093"/>
              <a:ext cx="4895852" cy="463038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20964" y="1134093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Exosystem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52499" y="1525197"/>
            <a:ext cx="3886200" cy="3733800"/>
            <a:chOff x="5029200" y="2134797"/>
            <a:chExt cx="3886200" cy="3733800"/>
          </a:xfrm>
        </p:grpSpPr>
        <p:sp>
          <p:nvSpPr>
            <p:cNvPr id="10" name="Oval 9"/>
            <p:cNvSpPr/>
            <p:nvPr/>
          </p:nvSpPr>
          <p:spPr>
            <a:xfrm>
              <a:off x="5029200" y="2134797"/>
              <a:ext cx="3886200" cy="37338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3600" y="23622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Mesosystem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600199" y="2134797"/>
            <a:ext cx="2590800" cy="2514600"/>
            <a:chOff x="4172197" y="2143703"/>
            <a:chExt cx="2590800" cy="2514600"/>
          </a:xfrm>
        </p:grpSpPr>
        <p:sp>
          <p:nvSpPr>
            <p:cNvPr id="5" name="Oval 4"/>
            <p:cNvSpPr/>
            <p:nvPr/>
          </p:nvSpPr>
          <p:spPr>
            <a:xfrm>
              <a:off x="4172197" y="2143703"/>
              <a:ext cx="2590800" cy="2514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05597" y="2371106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Microsystem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Oval 3"/>
          <p:cNvSpPr/>
          <p:nvPr/>
        </p:nvSpPr>
        <p:spPr>
          <a:xfrm>
            <a:off x="2306287" y="2877787"/>
            <a:ext cx="1178625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Youth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68035" y="203364"/>
            <a:ext cx="4689765" cy="369332"/>
            <a:chOff x="568035" y="203364"/>
            <a:chExt cx="4689765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2136598" y="203364"/>
              <a:ext cx="1576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Chronosystem</a:t>
              </a:r>
              <a:endParaRPr lang="en-US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568035" y="388030"/>
              <a:ext cx="16382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2" idx="3"/>
            </p:cNvCxnSpPr>
            <p:nvPr/>
          </p:nvCxnSpPr>
          <p:spPr>
            <a:xfrm>
              <a:off x="3712983" y="388030"/>
              <a:ext cx="154481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3276600" y="74175"/>
            <a:ext cx="5867400" cy="3202425"/>
            <a:chOff x="3276600" y="74175"/>
            <a:chExt cx="5867400" cy="3202425"/>
          </a:xfrm>
        </p:grpSpPr>
        <p:sp>
          <p:nvSpPr>
            <p:cNvPr id="8" name="TextBox 7"/>
            <p:cNvSpPr txBox="1"/>
            <p:nvPr/>
          </p:nvSpPr>
          <p:spPr>
            <a:xfrm>
              <a:off x="5722917" y="74175"/>
              <a:ext cx="342108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Factors at the level of the youth</a:t>
              </a:r>
            </a:p>
            <a:p>
              <a:pPr algn="ctr"/>
              <a:endParaRPr lang="en-US" b="1" dirty="0" smtClean="0"/>
            </a:p>
            <a:p>
              <a:pPr algn="ctr"/>
              <a:r>
                <a:rPr lang="en-US" dirty="0" smtClean="0"/>
                <a:t>Differential offending behavior</a:t>
              </a:r>
            </a:p>
            <a:p>
              <a:pPr algn="ctr"/>
              <a:r>
                <a:rPr lang="en-US" dirty="0" smtClean="0"/>
                <a:t>Earlier contact with law enforcement</a:t>
              </a:r>
            </a:p>
            <a:p>
              <a:pPr algn="ctr"/>
              <a:r>
                <a:rPr lang="en-US" dirty="0" smtClean="0"/>
                <a:t>Youth educational problems</a:t>
              </a:r>
            </a:p>
            <a:p>
              <a:pPr algn="ctr"/>
              <a:r>
                <a:rPr lang="en-US" dirty="0" smtClean="0"/>
                <a:t>Gang membership</a:t>
              </a:r>
            </a:p>
            <a:p>
              <a:pPr algn="ctr"/>
              <a:r>
                <a:rPr lang="en-US" dirty="0" smtClean="0"/>
                <a:t>Impulsivity</a:t>
              </a:r>
              <a:endParaRPr lang="en-US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3276600" y="1525197"/>
              <a:ext cx="2667000" cy="17514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795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52385" y="572696"/>
            <a:ext cx="5762627" cy="5638800"/>
            <a:chOff x="52385" y="572696"/>
            <a:chExt cx="5762627" cy="5638800"/>
          </a:xfrm>
        </p:grpSpPr>
        <p:sp>
          <p:nvSpPr>
            <p:cNvPr id="19" name="Oval 18"/>
            <p:cNvSpPr/>
            <p:nvPr/>
          </p:nvSpPr>
          <p:spPr>
            <a:xfrm>
              <a:off x="52385" y="572696"/>
              <a:ext cx="5762627" cy="56388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81804" y="622176"/>
              <a:ext cx="208597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Macrosystem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5773" y="1076903"/>
            <a:ext cx="4895852" cy="4630387"/>
            <a:chOff x="4654138" y="1134093"/>
            <a:chExt cx="4895852" cy="4630387"/>
          </a:xfrm>
        </p:grpSpPr>
        <p:sp>
          <p:nvSpPr>
            <p:cNvPr id="13" name="Oval 12"/>
            <p:cNvSpPr/>
            <p:nvPr/>
          </p:nvSpPr>
          <p:spPr>
            <a:xfrm>
              <a:off x="4654138" y="1134093"/>
              <a:ext cx="4895852" cy="463038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20964" y="1134093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Exosystem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52499" y="1525197"/>
            <a:ext cx="3886200" cy="3733800"/>
            <a:chOff x="5029200" y="2134797"/>
            <a:chExt cx="3886200" cy="3733800"/>
          </a:xfrm>
        </p:grpSpPr>
        <p:sp>
          <p:nvSpPr>
            <p:cNvPr id="10" name="Oval 9"/>
            <p:cNvSpPr/>
            <p:nvPr/>
          </p:nvSpPr>
          <p:spPr>
            <a:xfrm>
              <a:off x="5029200" y="2134797"/>
              <a:ext cx="3886200" cy="37338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3600" y="23622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Mesosystem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600199" y="2134797"/>
            <a:ext cx="2590800" cy="2514600"/>
            <a:chOff x="4172197" y="2143703"/>
            <a:chExt cx="2590800" cy="2514600"/>
          </a:xfrm>
        </p:grpSpPr>
        <p:sp>
          <p:nvSpPr>
            <p:cNvPr id="5" name="Oval 4"/>
            <p:cNvSpPr/>
            <p:nvPr/>
          </p:nvSpPr>
          <p:spPr>
            <a:xfrm>
              <a:off x="4172197" y="2143703"/>
              <a:ext cx="2590800" cy="2514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05597" y="2371106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Microsystem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Oval 3"/>
          <p:cNvSpPr/>
          <p:nvPr/>
        </p:nvSpPr>
        <p:spPr>
          <a:xfrm>
            <a:off x="2306287" y="2877787"/>
            <a:ext cx="1178625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Youth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68035" y="203364"/>
            <a:ext cx="4689765" cy="369332"/>
            <a:chOff x="568035" y="203364"/>
            <a:chExt cx="4689765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2136598" y="203364"/>
              <a:ext cx="1576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Chronosystem</a:t>
              </a:r>
              <a:endParaRPr lang="en-US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568035" y="388030"/>
              <a:ext cx="16382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2" idx="3"/>
            </p:cNvCxnSpPr>
            <p:nvPr/>
          </p:nvCxnSpPr>
          <p:spPr>
            <a:xfrm>
              <a:off x="3712983" y="388030"/>
              <a:ext cx="154481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5755637" y="14967"/>
            <a:ext cx="338137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Microsystem </a:t>
            </a:r>
          </a:p>
          <a:p>
            <a:pPr algn="ctr"/>
            <a:r>
              <a:rPr lang="en-US" b="1" dirty="0" smtClean="0"/>
              <a:t>(the immediate environment)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Family poverty</a:t>
            </a:r>
          </a:p>
          <a:p>
            <a:pPr algn="ctr"/>
            <a:r>
              <a:rPr lang="en-US" dirty="0" smtClean="0"/>
              <a:t>Neighborhood poverty</a:t>
            </a:r>
          </a:p>
          <a:p>
            <a:pPr algn="ctr"/>
            <a:r>
              <a:rPr lang="en-US" dirty="0" smtClean="0"/>
              <a:t>Single-parent households</a:t>
            </a:r>
          </a:p>
          <a:p>
            <a:pPr algn="ctr"/>
            <a:r>
              <a:rPr lang="en-US" dirty="0" smtClean="0"/>
              <a:t>Age of mother at first birth</a:t>
            </a:r>
          </a:p>
          <a:p>
            <a:pPr algn="ctr"/>
            <a:r>
              <a:rPr lang="en-US" dirty="0" smtClean="0"/>
              <a:t>Low parental education</a:t>
            </a:r>
          </a:p>
          <a:p>
            <a:pPr algn="ctr"/>
            <a:r>
              <a:rPr lang="en-US" dirty="0" smtClean="0"/>
              <a:t>Parental physically harsh punishment</a:t>
            </a:r>
          </a:p>
          <a:p>
            <a:pPr algn="ctr"/>
            <a:r>
              <a:rPr lang="en-US" dirty="0" smtClean="0"/>
              <a:t>Unequal access to services and activities</a:t>
            </a:r>
          </a:p>
          <a:p>
            <a:pPr algn="ctr"/>
            <a:r>
              <a:rPr lang="en-US" dirty="0" smtClean="0"/>
              <a:t>Services and activities may not be culturally appropriate</a:t>
            </a:r>
          </a:p>
          <a:p>
            <a:pPr algn="ctr"/>
            <a:r>
              <a:rPr lang="en-US" dirty="0" smtClean="0"/>
              <a:t>Peer behavior</a:t>
            </a:r>
          </a:p>
          <a:p>
            <a:pPr algn="ctr"/>
            <a:r>
              <a:rPr lang="en-US" dirty="0" smtClean="0"/>
              <a:t>Poor functioning schools</a:t>
            </a:r>
          </a:p>
          <a:p>
            <a:pPr algn="ctr"/>
            <a:r>
              <a:rPr lang="en-US" dirty="0" smtClean="0"/>
              <a:t>“Attractive Nuisance”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657599" y="914400"/>
            <a:ext cx="2514601" cy="19633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2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52385" y="572696"/>
            <a:ext cx="5762627" cy="5638800"/>
            <a:chOff x="52385" y="572696"/>
            <a:chExt cx="5762627" cy="5638800"/>
          </a:xfrm>
        </p:grpSpPr>
        <p:sp>
          <p:nvSpPr>
            <p:cNvPr id="19" name="Oval 18"/>
            <p:cNvSpPr/>
            <p:nvPr/>
          </p:nvSpPr>
          <p:spPr>
            <a:xfrm>
              <a:off x="52385" y="572696"/>
              <a:ext cx="5762627" cy="56388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81804" y="622176"/>
              <a:ext cx="208597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Macrosystem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5773" y="1076903"/>
            <a:ext cx="4895852" cy="4630387"/>
            <a:chOff x="4654138" y="1134093"/>
            <a:chExt cx="4895852" cy="4630387"/>
          </a:xfrm>
        </p:grpSpPr>
        <p:sp>
          <p:nvSpPr>
            <p:cNvPr id="13" name="Oval 12"/>
            <p:cNvSpPr/>
            <p:nvPr/>
          </p:nvSpPr>
          <p:spPr>
            <a:xfrm>
              <a:off x="4654138" y="1134093"/>
              <a:ext cx="4895852" cy="463038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20964" y="1134093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Exosystem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52499" y="1525197"/>
            <a:ext cx="3886200" cy="3733800"/>
            <a:chOff x="5029200" y="2134797"/>
            <a:chExt cx="3886200" cy="3733800"/>
          </a:xfrm>
        </p:grpSpPr>
        <p:sp>
          <p:nvSpPr>
            <p:cNvPr id="10" name="Oval 9"/>
            <p:cNvSpPr/>
            <p:nvPr/>
          </p:nvSpPr>
          <p:spPr>
            <a:xfrm>
              <a:off x="5029200" y="2134797"/>
              <a:ext cx="3886200" cy="37338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3600" y="23622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Mesosystem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600199" y="2134797"/>
            <a:ext cx="2590800" cy="2514600"/>
            <a:chOff x="4172197" y="2143703"/>
            <a:chExt cx="2590800" cy="2514600"/>
          </a:xfrm>
        </p:grpSpPr>
        <p:sp>
          <p:nvSpPr>
            <p:cNvPr id="5" name="Oval 4"/>
            <p:cNvSpPr/>
            <p:nvPr/>
          </p:nvSpPr>
          <p:spPr>
            <a:xfrm>
              <a:off x="4172197" y="2143703"/>
              <a:ext cx="2590800" cy="2514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05597" y="2371106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Microsystem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Oval 3"/>
          <p:cNvSpPr/>
          <p:nvPr/>
        </p:nvSpPr>
        <p:spPr>
          <a:xfrm>
            <a:off x="2306287" y="2877787"/>
            <a:ext cx="1178625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Youth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68035" y="203364"/>
            <a:ext cx="4689765" cy="369332"/>
            <a:chOff x="568035" y="203364"/>
            <a:chExt cx="4689765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2136598" y="203364"/>
              <a:ext cx="1576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Chronosystem</a:t>
              </a:r>
              <a:endParaRPr lang="en-US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568035" y="388030"/>
              <a:ext cx="16382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2" idx="3"/>
            </p:cNvCxnSpPr>
            <p:nvPr/>
          </p:nvCxnSpPr>
          <p:spPr>
            <a:xfrm>
              <a:off x="3712983" y="388030"/>
              <a:ext cx="154481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5755637" y="14967"/>
            <a:ext cx="33813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Mesosystem</a:t>
            </a:r>
            <a:r>
              <a:rPr lang="en-US" b="1" dirty="0" smtClean="0"/>
              <a:t> </a:t>
            </a:r>
          </a:p>
          <a:p>
            <a:pPr algn="ctr"/>
            <a:r>
              <a:rPr lang="en-US" b="1" dirty="0" smtClean="0"/>
              <a:t>(interactions among immediate environment)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Institutional effects (regional facilities)</a:t>
            </a:r>
          </a:p>
          <a:p>
            <a:pPr algn="ctr"/>
            <a:r>
              <a:rPr lang="en-US" dirty="0" smtClean="0"/>
              <a:t>“Loose coupling” within the juvenile justice system</a:t>
            </a:r>
          </a:p>
          <a:p>
            <a:pPr algn="ctr"/>
            <a:r>
              <a:rPr lang="en-US" dirty="0" smtClean="0"/>
              <a:t>Policies and procedures</a:t>
            </a:r>
          </a:p>
          <a:p>
            <a:pPr algn="ctr"/>
            <a:r>
              <a:rPr lang="en-US" dirty="0" smtClean="0"/>
              <a:t>Targeted enforcement</a:t>
            </a:r>
          </a:p>
          <a:p>
            <a:pPr algn="ctr"/>
            <a:r>
              <a:rPr lang="en-US" dirty="0" smtClean="0"/>
              <a:t>“School-to-prison pipeline”</a:t>
            </a:r>
          </a:p>
          <a:p>
            <a:pPr algn="ctr"/>
            <a:r>
              <a:rPr lang="en-US" dirty="0" smtClean="0"/>
              <a:t>Institutional racism</a:t>
            </a:r>
          </a:p>
          <a:p>
            <a:pPr algn="ctr"/>
            <a:r>
              <a:rPr lang="en-US" dirty="0" smtClean="0"/>
              <a:t>Appropriate and inappropriate decision-making criteria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190999" y="1076903"/>
            <a:ext cx="1752601" cy="136149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7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52385" y="572696"/>
            <a:ext cx="5762627" cy="5638800"/>
            <a:chOff x="52385" y="572696"/>
            <a:chExt cx="5762627" cy="5638800"/>
          </a:xfrm>
        </p:grpSpPr>
        <p:sp>
          <p:nvSpPr>
            <p:cNvPr id="19" name="Oval 18"/>
            <p:cNvSpPr/>
            <p:nvPr/>
          </p:nvSpPr>
          <p:spPr>
            <a:xfrm>
              <a:off x="52385" y="572696"/>
              <a:ext cx="5762627" cy="56388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81804" y="622176"/>
              <a:ext cx="208597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Macrosystem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5773" y="1076903"/>
            <a:ext cx="4895852" cy="4630387"/>
            <a:chOff x="4654138" y="1134093"/>
            <a:chExt cx="4895852" cy="4630387"/>
          </a:xfrm>
        </p:grpSpPr>
        <p:sp>
          <p:nvSpPr>
            <p:cNvPr id="13" name="Oval 12"/>
            <p:cNvSpPr/>
            <p:nvPr/>
          </p:nvSpPr>
          <p:spPr>
            <a:xfrm>
              <a:off x="4654138" y="1134093"/>
              <a:ext cx="4895852" cy="463038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20964" y="1134093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Exosystem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52499" y="1525197"/>
            <a:ext cx="3886200" cy="3733800"/>
            <a:chOff x="5029200" y="2134797"/>
            <a:chExt cx="3886200" cy="3733800"/>
          </a:xfrm>
        </p:grpSpPr>
        <p:sp>
          <p:nvSpPr>
            <p:cNvPr id="10" name="Oval 9"/>
            <p:cNvSpPr/>
            <p:nvPr/>
          </p:nvSpPr>
          <p:spPr>
            <a:xfrm>
              <a:off x="5029200" y="2134797"/>
              <a:ext cx="3886200" cy="37338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3600" y="23622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Mesosystem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600199" y="2134797"/>
            <a:ext cx="2590800" cy="2514600"/>
            <a:chOff x="4172197" y="2143703"/>
            <a:chExt cx="2590800" cy="2514600"/>
          </a:xfrm>
        </p:grpSpPr>
        <p:sp>
          <p:nvSpPr>
            <p:cNvPr id="5" name="Oval 4"/>
            <p:cNvSpPr/>
            <p:nvPr/>
          </p:nvSpPr>
          <p:spPr>
            <a:xfrm>
              <a:off x="4172197" y="2143703"/>
              <a:ext cx="2590800" cy="2514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05597" y="2371106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Microsystem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Oval 3"/>
          <p:cNvSpPr/>
          <p:nvPr/>
        </p:nvSpPr>
        <p:spPr>
          <a:xfrm>
            <a:off x="2306287" y="2877787"/>
            <a:ext cx="1178625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Youth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68035" y="203364"/>
            <a:ext cx="4689765" cy="369332"/>
            <a:chOff x="568035" y="203364"/>
            <a:chExt cx="4689765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2136598" y="203364"/>
              <a:ext cx="1576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Chronosystem</a:t>
              </a:r>
              <a:endParaRPr lang="en-US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568035" y="388030"/>
              <a:ext cx="16382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2" idx="3"/>
            </p:cNvCxnSpPr>
            <p:nvPr/>
          </p:nvCxnSpPr>
          <p:spPr>
            <a:xfrm>
              <a:off x="3712983" y="388030"/>
              <a:ext cx="154481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5755637" y="14967"/>
            <a:ext cx="33813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Exosystem</a:t>
            </a:r>
            <a:r>
              <a:rPr lang="en-US" b="1" dirty="0" smtClean="0"/>
              <a:t> </a:t>
            </a:r>
          </a:p>
          <a:p>
            <a:pPr algn="ctr"/>
            <a:r>
              <a:rPr lang="en-US" b="1" dirty="0" smtClean="0"/>
              <a:t>(economic, political, religious systems)</a:t>
            </a:r>
          </a:p>
          <a:p>
            <a:pPr algn="ctr"/>
            <a:endParaRPr lang="en-US" b="1" dirty="0" smtClean="0"/>
          </a:p>
          <a:p>
            <a:pPr algn="ctr"/>
            <a:r>
              <a:rPr lang="en-US" dirty="0" smtClean="0"/>
              <a:t>Legislation, policies, and legal factors</a:t>
            </a:r>
          </a:p>
          <a:p>
            <a:pPr algn="ctr"/>
            <a:r>
              <a:rPr lang="en-US" dirty="0" smtClean="0"/>
              <a:t>Acquisition and retention of political power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648200" y="1076903"/>
            <a:ext cx="1295400" cy="10450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4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52385" y="572696"/>
            <a:ext cx="5762627" cy="5638800"/>
            <a:chOff x="52385" y="572696"/>
            <a:chExt cx="5762627" cy="5638800"/>
          </a:xfrm>
        </p:grpSpPr>
        <p:sp>
          <p:nvSpPr>
            <p:cNvPr id="19" name="Oval 18"/>
            <p:cNvSpPr/>
            <p:nvPr/>
          </p:nvSpPr>
          <p:spPr>
            <a:xfrm>
              <a:off x="52385" y="572696"/>
              <a:ext cx="5762627" cy="56388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81804" y="622176"/>
              <a:ext cx="208597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Macrosystem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5773" y="1076903"/>
            <a:ext cx="4895852" cy="4630387"/>
            <a:chOff x="4654138" y="1134093"/>
            <a:chExt cx="4895852" cy="4630387"/>
          </a:xfrm>
        </p:grpSpPr>
        <p:sp>
          <p:nvSpPr>
            <p:cNvPr id="13" name="Oval 12"/>
            <p:cNvSpPr/>
            <p:nvPr/>
          </p:nvSpPr>
          <p:spPr>
            <a:xfrm>
              <a:off x="4654138" y="1134093"/>
              <a:ext cx="4895852" cy="463038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20964" y="1134093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Exosystem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52499" y="1525197"/>
            <a:ext cx="3886200" cy="3733800"/>
            <a:chOff x="5029200" y="2134797"/>
            <a:chExt cx="3886200" cy="3733800"/>
          </a:xfrm>
        </p:grpSpPr>
        <p:sp>
          <p:nvSpPr>
            <p:cNvPr id="10" name="Oval 9"/>
            <p:cNvSpPr/>
            <p:nvPr/>
          </p:nvSpPr>
          <p:spPr>
            <a:xfrm>
              <a:off x="5029200" y="2134797"/>
              <a:ext cx="3886200" cy="37338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3600" y="23622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Mesosystem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600199" y="2134797"/>
            <a:ext cx="2590800" cy="2514600"/>
            <a:chOff x="4172197" y="2143703"/>
            <a:chExt cx="2590800" cy="2514600"/>
          </a:xfrm>
        </p:grpSpPr>
        <p:sp>
          <p:nvSpPr>
            <p:cNvPr id="5" name="Oval 4"/>
            <p:cNvSpPr/>
            <p:nvPr/>
          </p:nvSpPr>
          <p:spPr>
            <a:xfrm>
              <a:off x="4172197" y="2143703"/>
              <a:ext cx="2590800" cy="2514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05597" y="2371106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Microsystem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Oval 3"/>
          <p:cNvSpPr/>
          <p:nvPr/>
        </p:nvSpPr>
        <p:spPr>
          <a:xfrm>
            <a:off x="2306287" y="2877787"/>
            <a:ext cx="1178625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Youth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68035" y="203364"/>
            <a:ext cx="4689765" cy="369332"/>
            <a:chOff x="568035" y="203364"/>
            <a:chExt cx="4689765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2136598" y="203364"/>
              <a:ext cx="1576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Chronosystem</a:t>
              </a:r>
              <a:endParaRPr lang="en-US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568035" y="388030"/>
              <a:ext cx="16382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2" idx="3"/>
            </p:cNvCxnSpPr>
            <p:nvPr/>
          </p:nvCxnSpPr>
          <p:spPr>
            <a:xfrm>
              <a:off x="3712983" y="388030"/>
              <a:ext cx="154481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5783346" y="25370"/>
            <a:ext cx="33813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Macrosystem</a:t>
            </a:r>
            <a:endParaRPr lang="en-US" b="1" dirty="0" smtClean="0"/>
          </a:p>
          <a:p>
            <a:pPr algn="ctr"/>
            <a:r>
              <a:rPr lang="en-US" b="1" dirty="0" smtClean="0"/>
              <a:t>(overarching beliefs and values)</a:t>
            </a:r>
          </a:p>
          <a:p>
            <a:pPr algn="ctr"/>
            <a:endParaRPr lang="en-US" b="1" dirty="0"/>
          </a:p>
          <a:p>
            <a:pPr algn="ctr"/>
            <a:r>
              <a:rPr lang="en-US" dirty="0" smtClean="0"/>
              <a:t>Conscious or unconscious racial bias</a:t>
            </a:r>
          </a:p>
          <a:p>
            <a:pPr algn="ctr"/>
            <a:r>
              <a:rPr lang="en-US" dirty="0" smtClean="0"/>
              <a:t>Cultural values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067299" y="1076903"/>
            <a:ext cx="876301" cy="68074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4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52385" y="572696"/>
            <a:ext cx="5762627" cy="5638800"/>
            <a:chOff x="52385" y="572696"/>
            <a:chExt cx="5762627" cy="5638800"/>
          </a:xfrm>
        </p:grpSpPr>
        <p:sp>
          <p:nvSpPr>
            <p:cNvPr id="19" name="Oval 18"/>
            <p:cNvSpPr/>
            <p:nvPr/>
          </p:nvSpPr>
          <p:spPr>
            <a:xfrm>
              <a:off x="52385" y="572696"/>
              <a:ext cx="5762627" cy="56388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81804" y="622176"/>
              <a:ext cx="208597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Macrosystem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5773" y="1076903"/>
            <a:ext cx="4895852" cy="4630387"/>
            <a:chOff x="4654138" y="1134093"/>
            <a:chExt cx="4895852" cy="4630387"/>
          </a:xfrm>
        </p:grpSpPr>
        <p:sp>
          <p:nvSpPr>
            <p:cNvPr id="13" name="Oval 12"/>
            <p:cNvSpPr/>
            <p:nvPr/>
          </p:nvSpPr>
          <p:spPr>
            <a:xfrm>
              <a:off x="4654138" y="1134093"/>
              <a:ext cx="4895852" cy="463038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20964" y="1134093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Exosystem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52499" y="1525197"/>
            <a:ext cx="3886200" cy="3733800"/>
            <a:chOff x="5029200" y="2134797"/>
            <a:chExt cx="3886200" cy="3733800"/>
          </a:xfrm>
        </p:grpSpPr>
        <p:sp>
          <p:nvSpPr>
            <p:cNvPr id="10" name="Oval 9"/>
            <p:cNvSpPr/>
            <p:nvPr/>
          </p:nvSpPr>
          <p:spPr>
            <a:xfrm>
              <a:off x="5029200" y="2134797"/>
              <a:ext cx="3886200" cy="37338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3600" y="23622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Mesosystem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600199" y="2134797"/>
            <a:ext cx="2590800" cy="2514600"/>
            <a:chOff x="4172197" y="2143703"/>
            <a:chExt cx="2590800" cy="2514600"/>
          </a:xfrm>
        </p:grpSpPr>
        <p:sp>
          <p:nvSpPr>
            <p:cNvPr id="5" name="Oval 4"/>
            <p:cNvSpPr/>
            <p:nvPr/>
          </p:nvSpPr>
          <p:spPr>
            <a:xfrm>
              <a:off x="4172197" y="2143703"/>
              <a:ext cx="2590800" cy="2514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05597" y="2371106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Microsystem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Oval 3"/>
          <p:cNvSpPr/>
          <p:nvPr/>
        </p:nvSpPr>
        <p:spPr>
          <a:xfrm>
            <a:off x="2306287" y="2877787"/>
            <a:ext cx="1178625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Youth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68035" y="203364"/>
            <a:ext cx="4689765" cy="369332"/>
            <a:chOff x="568035" y="203364"/>
            <a:chExt cx="4689765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2136598" y="203364"/>
              <a:ext cx="1576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Chronosystem</a:t>
              </a:r>
              <a:endParaRPr lang="en-US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568035" y="388030"/>
              <a:ext cx="16382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2" idx="3"/>
            </p:cNvCxnSpPr>
            <p:nvPr/>
          </p:nvCxnSpPr>
          <p:spPr>
            <a:xfrm>
              <a:off x="3712983" y="388030"/>
              <a:ext cx="154481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5755637" y="14967"/>
            <a:ext cx="33813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Chronosystem</a:t>
            </a:r>
            <a:endParaRPr lang="en-US" b="1" dirty="0" smtClean="0"/>
          </a:p>
          <a:p>
            <a:pPr algn="ctr"/>
            <a:r>
              <a:rPr lang="en-US" b="1" dirty="0" smtClean="0"/>
              <a:t>(time)</a:t>
            </a:r>
            <a:endParaRPr lang="en-US" b="1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Historical trauma</a:t>
            </a:r>
          </a:p>
          <a:p>
            <a:pPr algn="ctr"/>
            <a:r>
              <a:rPr lang="en-US" dirty="0" smtClean="0"/>
              <a:t>Slavery</a:t>
            </a:r>
          </a:p>
          <a:p>
            <a:pPr algn="ctr"/>
            <a:r>
              <a:rPr lang="en-US" dirty="0" smtClean="0"/>
              <a:t>Immigration, seasonal mobility, migration</a:t>
            </a:r>
          </a:p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4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686" y="1338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Washington State DMC Assessment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0696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Underway by University of Washington’s Division of Public Behavioral Health and Justice Policy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Contracted by the Washington State Partnership Council on Juvenile Justice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12 jurisdictions—most populous &amp; those engaged in JDAI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Multi-method and iterative: Statistical assessment, and qualitative depth interviews with 4-7 stakeholders in each jurisdiction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74171" y="841829"/>
            <a:ext cx="8824686" cy="290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8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2990</TotalTime>
  <Words>987</Words>
  <Application>Microsoft Office PowerPoint</Application>
  <PresentationFormat>On-screen Show (4:3)</PresentationFormat>
  <Paragraphs>235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Washington State DMC Assessment</vt:lpstr>
      <vt:lpstr>Completed/Scheduled Interviews</vt:lpstr>
      <vt:lpstr>Preliminary findings: Data collection and analysis needs improvement</vt:lpstr>
      <vt:lpstr>Preliminary findings</vt:lpstr>
      <vt:lpstr>Most common stakeholder explanations for DMC</vt:lpstr>
      <vt:lpstr>Approaches to addressing DMC</vt:lpstr>
      <vt:lpstr>Next steps</vt:lpstr>
      <vt:lpstr>Slide 16</vt:lpstr>
    </vt:vector>
  </TitlesOfParts>
  <Company>UW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Pullmann, Michael D</dc:creator>
  <cp:lastModifiedBy>bob</cp:lastModifiedBy>
  <cp:revision>40</cp:revision>
  <dcterms:created xsi:type="dcterms:W3CDTF">2012-03-19T19:45:10Z</dcterms:created>
  <dcterms:modified xsi:type="dcterms:W3CDTF">2012-03-30T13:20:54Z</dcterms:modified>
</cp:coreProperties>
</file>